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22"/>
  </p:notesMasterIdLst>
  <p:sldIdLst>
    <p:sldId id="895" r:id="rId2"/>
    <p:sldId id="870" r:id="rId3"/>
    <p:sldId id="877" r:id="rId4"/>
    <p:sldId id="878" r:id="rId5"/>
    <p:sldId id="880" r:id="rId6"/>
    <p:sldId id="881" r:id="rId7"/>
    <p:sldId id="882" r:id="rId8"/>
    <p:sldId id="883" r:id="rId9"/>
    <p:sldId id="887" r:id="rId10"/>
    <p:sldId id="885" r:id="rId11"/>
    <p:sldId id="884" r:id="rId12"/>
    <p:sldId id="888" r:id="rId13"/>
    <p:sldId id="886" r:id="rId14"/>
    <p:sldId id="890" r:id="rId15"/>
    <p:sldId id="889" r:id="rId16"/>
    <p:sldId id="892" r:id="rId17"/>
    <p:sldId id="893" r:id="rId18"/>
    <p:sldId id="894" r:id="rId19"/>
    <p:sldId id="873" r:id="rId20"/>
    <p:sldId id="891" r:id="rId21"/>
  </p:sldIdLst>
  <p:sldSz cx="9906000" cy="6858000" type="A4"/>
  <p:notesSz cx="7099300" cy="10234613"/>
  <p:embeddedFontLst>
    <p:embeddedFont>
      <p:font typeface="Wingdings 3" panose="05040102010807070707" pitchFamily="18" charset="2"/>
      <p:regular r:id="rId23"/>
    </p:embeddedFont>
    <p:embeddedFont>
      <p:font typeface="ＭＳ Ｐゴシック" panose="020B0600070205080204" pitchFamily="34" charset="-128"/>
      <p:regular r:id="rId2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F4C6C"/>
    <a:srgbClr val="6C97AE"/>
    <a:srgbClr val="8B5261"/>
    <a:srgbClr val="B7AD47"/>
    <a:srgbClr val="EB8667"/>
    <a:srgbClr val="BDBEBE"/>
    <a:srgbClr val="97BE0D"/>
    <a:srgbClr val="0FBE0D"/>
    <a:srgbClr val="009A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9" autoAdjust="0"/>
    <p:restoredTop sz="91685" autoAdjust="0"/>
  </p:normalViewPr>
  <p:slideViewPr>
    <p:cSldViewPr snapToGrid="0">
      <p:cViewPr varScale="1">
        <p:scale>
          <a:sx n="121" d="100"/>
          <a:sy n="121" d="100"/>
        </p:scale>
        <p:origin x="954" y="114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4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Relationship Id="rId9" Type="http://schemas.openxmlformats.org/officeDocument/2006/relationships/image" Target="../media/image42.e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6" Type="http://schemas.openxmlformats.org/officeDocument/2006/relationships/image" Target="../media/image33.emf"/><Relationship Id="rId11" Type="http://schemas.openxmlformats.org/officeDocument/2006/relationships/image" Target="../media/image47.emf"/><Relationship Id="rId5" Type="http://schemas.openxmlformats.org/officeDocument/2006/relationships/image" Target="../media/image32.emf"/><Relationship Id="rId10" Type="http://schemas.openxmlformats.org/officeDocument/2006/relationships/image" Target="../media/image46.emf"/><Relationship Id="rId4" Type="http://schemas.openxmlformats.org/officeDocument/2006/relationships/image" Target="../media/image31.emf"/><Relationship Id="rId9" Type="http://schemas.openxmlformats.org/officeDocument/2006/relationships/image" Target="../media/image45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Relationship Id="rId4" Type="http://schemas.openxmlformats.org/officeDocument/2006/relationships/image" Target="../media/image52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image" Target="../media/image5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image" Target="../media/image9.emf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oleObject" Target="../embeddings/oleObject39.bin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32.emf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4.e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29.e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5" Type="http://schemas.openxmlformats.org/officeDocument/2006/relationships/oleObject" Target="../embeddings/oleObject40.bin"/><Relationship Id="rId10" Type="http://schemas.openxmlformats.org/officeDocument/2006/relationships/image" Target="../media/image3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oleObject" Target="../embeddings/oleObject46.bin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32.emf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4.e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29.e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5" Type="http://schemas.openxmlformats.org/officeDocument/2006/relationships/oleObject" Target="../embeddings/oleObject47.bin"/><Relationship Id="rId10" Type="http://schemas.openxmlformats.org/officeDocument/2006/relationships/image" Target="../media/image3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oleObject" Target="../embeddings/oleObject53.bin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12" Type="http://schemas.openxmlformats.org/officeDocument/2006/relationships/image" Target="../media/image3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emf"/><Relationship Id="rId11" Type="http://schemas.openxmlformats.org/officeDocument/2006/relationships/oleObject" Target="../embeddings/oleObject52.bin"/><Relationship Id="rId5" Type="http://schemas.openxmlformats.org/officeDocument/2006/relationships/oleObject" Target="../embeddings/oleObject49.bin"/><Relationship Id="rId10" Type="http://schemas.openxmlformats.org/officeDocument/2006/relationships/image" Target="../media/image38.emf"/><Relationship Id="rId4" Type="http://schemas.openxmlformats.org/officeDocument/2006/relationships/image" Target="../media/image35.emf"/><Relationship Id="rId9" Type="http://schemas.openxmlformats.org/officeDocument/2006/relationships/oleObject" Target="../embeddings/oleObject51.bin"/><Relationship Id="rId1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oleObject" Target="../embeddings/oleObject59.bin"/><Relationship Id="rId18" Type="http://schemas.openxmlformats.org/officeDocument/2006/relationships/oleObject" Target="../embeddings/oleObject61.bin"/><Relationship Id="rId3" Type="http://schemas.openxmlformats.org/officeDocument/2006/relationships/oleObject" Target="../embeddings/oleObject54.bin"/><Relationship Id="rId21" Type="http://schemas.openxmlformats.org/officeDocument/2006/relationships/image" Target="../media/image42.emf"/><Relationship Id="rId7" Type="http://schemas.openxmlformats.org/officeDocument/2006/relationships/oleObject" Target="../embeddings/oleObject56.bin"/><Relationship Id="rId12" Type="http://schemas.openxmlformats.org/officeDocument/2006/relationships/image" Target="../media/image32.emf"/><Relationship Id="rId17" Type="http://schemas.openxmlformats.org/officeDocument/2006/relationships/image" Target="../media/image43.pn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4.emf"/><Relationship Id="rId20" Type="http://schemas.openxmlformats.org/officeDocument/2006/relationships/oleObject" Target="../embeddings/oleObject62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9.emf"/><Relationship Id="rId11" Type="http://schemas.openxmlformats.org/officeDocument/2006/relationships/oleObject" Target="../embeddings/oleObject58.bin"/><Relationship Id="rId5" Type="http://schemas.openxmlformats.org/officeDocument/2006/relationships/oleObject" Target="../embeddings/oleObject55.bin"/><Relationship Id="rId15" Type="http://schemas.openxmlformats.org/officeDocument/2006/relationships/oleObject" Target="../embeddings/oleObject60.bin"/><Relationship Id="rId10" Type="http://schemas.openxmlformats.org/officeDocument/2006/relationships/image" Target="../media/image31.emf"/><Relationship Id="rId19" Type="http://schemas.openxmlformats.org/officeDocument/2006/relationships/image" Target="../media/image4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57.bin"/><Relationship Id="rId14" Type="http://schemas.openxmlformats.org/officeDocument/2006/relationships/image" Target="../media/image3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oleObject" Target="../embeddings/oleObject68.bin"/><Relationship Id="rId18" Type="http://schemas.openxmlformats.org/officeDocument/2006/relationships/oleObject" Target="../embeddings/oleObject70.bin"/><Relationship Id="rId26" Type="http://schemas.openxmlformats.org/officeDocument/2006/relationships/image" Target="../media/image48.png"/><Relationship Id="rId3" Type="http://schemas.openxmlformats.org/officeDocument/2006/relationships/oleObject" Target="../embeddings/oleObject63.bin"/><Relationship Id="rId21" Type="http://schemas.openxmlformats.org/officeDocument/2006/relationships/image" Target="../media/image45.emf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32.emf"/><Relationship Id="rId17" Type="http://schemas.openxmlformats.org/officeDocument/2006/relationships/image" Target="../media/image43.png"/><Relationship Id="rId25" Type="http://schemas.openxmlformats.org/officeDocument/2006/relationships/image" Target="../media/image47.emf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4.emf"/><Relationship Id="rId20" Type="http://schemas.openxmlformats.org/officeDocument/2006/relationships/oleObject" Target="../embeddings/oleObject71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9.emf"/><Relationship Id="rId11" Type="http://schemas.openxmlformats.org/officeDocument/2006/relationships/oleObject" Target="../embeddings/oleObject67.bin"/><Relationship Id="rId24" Type="http://schemas.openxmlformats.org/officeDocument/2006/relationships/oleObject" Target="../embeddings/oleObject73.bin"/><Relationship Id="rId5" Type="http://schemas.openxmlformats.org/officeDocument/2006/relationships/oleObject" Target="../embeddings/oleObject64.bin"/><Relationship Id="rId15" Type="http://schemas.openxmlformats.org/officeDocument/2006/relationships/oleObject" Target="../embeddings/oleObject69.bin"/><Relationship Id="rId23" Type="http://schemas.openxmlformats.org/officeDocument/2006/relationships/image" Target="../media/image46.emf"/><Relationship Id="rId10" Type="http://schemas.openxmlformats.org/officeDocument/2006/relationships/image" Target="../media/image31.emf"/><Relationship Id="rId19" Type="http://schemas.openxmlformats.org/officeDocument/2006/relationships/image" Target="../media/image44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66.bin"/><Relationship Id="rId14" Type="http://schemas.openxmlformats.org/officeDocument/2006/relationships/image" Target="../media/image33.emf"/><Relationship Id="rId22" Type="http://schemas.openxmlformats.org/officeDocument/2006/relationships/oleObject" Target="../embeddings/oleObject7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oleObject" Target="../embeddings/oleObject79.bin"/><Relationship Id="rId3" Type="http://schemas.openxmlformats.org/officeDocument/2006/relationships/oleObject" Target="../embeddings/oleObject74.bin"/><Relationship Id="rId7" Type="http://schemas.openxmlformats.org/officeDocument/2006/relationships/oleObject" Target="../embeddings/oleObject76.bin"/><Relationship Id="rId12" Type="http://schemas.openxmlformats.org/officeDocument/2006/relationships/image" Target="../media/image32.emf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4.e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9.emf"/><Relationship Id="rId11" Type="http://schemas.openxmlformats.org/officeDocument/2006/relationships/oleObject" Target="../embeddings/oleObject78.bin"/><Relationship Id="rId5" Type="http://schemas.openxmlformats.org/officeDocument/2006/relationships/oleObject" Target="../embeddings/oleObject75.bin"/><Relationship Id="rId15" Type="http://schemas.openxmlformats.org/officeDocument/2006/relationships/oleObject" Target="../embeddings/oleObject80.bin"/><Relationship Id="rId10" Type="http://schemas.openxmlformats.org/officeDocument/2006/relationships/image" Target="../media/image3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77.bin"/><Relationship Id="rId14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oleObject" Target="../embeddings/oleObject81.bin"/><Relationship Id="rId7" Type="http://schemas.openxmlformats.org/officeDocument/2006/relationships/oleObject" Target="../embeddings/oleObject8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0.emf"/><Relationship Id="rId5" Type="http://schemas.openxmlformats.org/officeDocument/2006/relationships/oleObject" Target="../embeddings/oleObject82.bin"/><Relationship Id="rId10" Type="http://schemas.openxmlformats.org/officeDocument/2006/relationships/image" Target="../media/image52.emf"/><Relationship Id="rId4" Type="http://schemas.openxmlformats.org/officeDocument/2006/relationships/image" Target="../media/image49.emf"/><Relationship Id="rId9" Type="http://schemas.openxmlformats.org/officeDocument/2006/relationships/oleObject" Target="../embeddings/oleObject8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4.e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5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2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8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e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7.emf"/><Relationship Id="rId4" Type="http://schemas.openxmlformats.org/officeDocument/2006/relationships/image" Target="../media/image9.e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27.e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4.emf"/><Relationship Id="rId17" Type="http://schemas.openxmlformats.org/officeDocument/2006/relationships/oleObject" Target="../embeddings/oleObject26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6.e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e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23.emf"/><Relationship Id="rId4" Type="http://schemas.openxmlformats.org/officeDocument/2006/relationships/image" Target="../media/image20.e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2.emf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4.e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e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3.bin"/><Relationship Id="rId10" Type="http://schemas.openxmlformats.org/officeDocument/2006/relationships/image" Target="../media/image3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32. </a:t>
            </a:r>
            <a:r>
              <a:rPr lang="de-DE" altLang="de-DE" dirty="0" err="1">
                <a:ea typeface="ＭＳ Ｐゴシック" charset="-128"/>
              </a:rPr>
              <a:t>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tausch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7726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3324" y="397720"/>
            <a:ext cx="8695857" cy="278142"/>
          </a:xfrm>
        </p:spPr>
        <p:txBody>
          <a:bodyPr/>
          <a:lstStyle/>
          <a:p>
            <a:r>
              <a:rPr lang="de-DE" dirty="0" smtClean="0"/>
              <a:t>		PARETO-EFFIZIENZ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874643"/>
            <a:ext cx="8697417" cy="5512905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1333500" y="1524000"/>
            <a:ext cx="7143750" cy="4048125"/>
          </a:xfrm>
          <a:custGeom>
            <a:avLst/>
            <a:gdLst>
              <a:gd name="T0" fmla="*/ 0 w 4500"/>
              <a:gd name="T1" fmla="*/ 0 h 2550"/>
              <a:gd name="T2" fmla="*/ 151209375 w 4500"/>
              <a:gd name="T3" fmla="*/ 554434375 h 2550"/>
              <a:gd name="T4" fmla="*/ 302418750 w 4500"/>
              <a:gd name="T5" fmla="*/ 932457813 h 2550"/>
              <a:gd name="T6" fmla="*/ 604837500 w 4500"/>
              <a:gd name="T7" fmla="*/ 1512093750 h 2550"/>
              <a:gd name="T8" fmla="*/ 882054688 w 4500"/>
              <a:gd name="T9" fmla="*/ 1940520313 h 2550"/>
              <a:gd name="T10" fmla="*/ 1260078125 w 4500"/>
              <a:gd name="T11" fmla="*/ 2147483647 h 2550"/>
              <a:gd name="T12" fmla="*/ 1738907813 w 4500"/>
              <a:gd name="T13" fmla="*/ 2147483647 h 2550"/>
              <a:gd name="T14" fmla="*/ 2147483647 w 4500"/>
              <a:gd name="T15" fmla="*/ 2147483647 h 2550"/>
              <a:gd name="T16" fmla="*/ 2147483647 w 4500"/>
              <a:gd name="T17" fmla="*/ 2147483647 h 2550"/>
              <a:gd name="T18" fmla="*/ 2147483647 w 4500"/>
              <a:gd name="T19" fmla="*/ 2147483647 h 2550"/>
              <a:gd name="T20" fmla="*/ 2147483647 w 4500"/>
              <a:gd name="T21" fmla="*/ 2147483647 h 2550"/>
              <a:gd name="T22" fmla="*/ 2147483647 w 4500"/>
              <a:gd name="T23" fmla="*/ 2147483647 h 2550"/>
              <a:gd name="T24" fmla="*/ 2147483647 w 4500"/>
              <a:gd name="T25" fmla="*/ 2147483647 h 2550"/>
              <a:gd name="T26" fmla="*/ 2147483647 w 4500"/>
              <a:gd name="T27" fmla="*/ 2147483647 h 2550"/>
              <a:gd name="T28" fmla="*/ 2147483647 w 4500"/>
              <a:gd name="T29" fmla="*/ 2147483647 h 2550"/>
              <a:gd name="T30" fmla="*/ 2147483647 w 4500"/>
              <a:gd name="T31" fmla="*/ 2147483647 h 2550"/>
              <a:gd name="T32" fmla="*/ 2147483647 w 4500"/>
              <a:gd name="T33" fmla="*/ 2147483647 h 2550"/>
              <a:gd name="T34" fmla="*/ 2147483647 w 4500"/>
              <a:gd name="T35" fmla="*/ 2147483647 h 2550"/>
              <a:gd name="T36" fmla="*/ 2147483647 w 4500"/>
              <a:gd name="T37" fmla="*/ 2147483647 h 2550"/>
              <a:gd name="T38" fmla="*/ 2147483647 w 4500"/>
              <a:gd name="T39" fmla="*/ 2147483647 h 2550"/>
              <a:gd name="T40" fmla="*/ 2147483647 w 4500"/>
              <a:gd name="T41" fmla="*/ 2147483647 h 2550"/>
              <a:gd name="T42" fmla="*/ 2147483647 w 4500"/>
              <a:gd name="T43" fmla="*/ 2147483647 h 2550"/>
              <a:gd name="T44" fmla="*/ 2147483647 w 4500"/>
              <a:gd name="T45" fmla="*/ 2147483647 h 2550"/>
              <a:gd name="T46" fmla="*/ 2147483647 w 4500"/>
              <a:gd name="T47" fmla="*/ 2147483647 h 2550"/>
              <a:gd name="T48" fmla="*/ 2147483647 w 4500"/>
              <a:gd name="T49" fmla="*/ 2147483647 h 2550"/>
              <a:gd name="T50" fmla="*/ 2147483647 w 4500"/>
              <a:gd name="T51" fmla="*/ 2147483647 h 2550"/>
              <a:gd name="T52" fmla="*/ 2147483647 w 4500"/>
              <a:gd name="T53" fmla="*/ 2147483647 h 2550"/>
              <a:gd name="T54" fmla="*/ 2147483647 w 4500"/>
              <a:gd name="T55" fmla="*/ 2147483647 h 2550"/>
              <a:gd name="T56" fmla="*/ 2147483647 w 4500"/>
              <a:gd name="T57" fmla="*/ 2147483647 h 2550"/>
              <a:gd name="T58" fmla="*/ 2147483647 w 4500"/>
              <a:gd name="T59" fmla="*/ 2147483647 h 2550"/>
              <a:gd name="T60" fmla="*/ 2147483647 w 4500"/>
              <a:gd name="T61" fmla="*/ 2116931250 h 2550"/>
              <a:gd name="T62" fmla="*/ 2147483647 w 4500"/>
              <a:gd name="T63" fmla="*/ 1738907813 h 2550"/>
              <a:gd name="T64" fmla="*/ 2147483647 w 4500"/>
              <a:gd name="T65" fmla="*/ 1411287500 h 2550"/>
              <a:gd name="T66" fmla="*/ 2147483647 w 4500"/>
              <a:gd name="T67" fmla="*/ 1134070313 h 2550"/>
              <a:gd name="T68" fmla="*/ 2147483647 w 4500"/>
              <a:gd name="T69" fmla="*/ 882054688 h 2550"/>
              <a:gd name="T70" fmla="*/ 2147483647 w 4500"/>
              <a:gd name="T71" fmla="*/ 680442188 h 2550"/>
              <a:gd name="T72" fmla="*/ 2147483647 w 4500"/>
              <a:gd name="T73" fmla="*/ 504031250 h 2550"/>
              <a:gd name="T74" fmla="*/ 2147483647 w 4500"/>
              <a:gd name="T75" fmla="*/ 327620313 h 2550"/>
              <a:gd name="T76" fmla="*/ 1864915625 w 4500"/>
              <a:gd name="T77" fmla="*/ 176410938 h 2550"/>
              <a:gd name="T78" fmla="*/ 856853125 w 4500"/>
              <a:gd name="T79" fmla="*/ 50403125 h 2550"/>
              <a:gd name="T80" fmla="*/ 0 w 4500"/>
              <a:gd name="T81" fmla="*/ 0 h 255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4500"/>
              <a:gd name="T124" fmla="*/ 0 h 2550"/>
              <a:gd name="T125" fmla="*/ 4500 w 4500"/>
              <a:gd name="T126" fmla="*/ 2550 h 255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4500" h="2550">
                <a:moveTo>
                  <a:pt x="0" y="0"/>
                </a:moveTo>
                <a:lnTo>
                  <a:pt x="60" y="220"/>
                </a:lnTo>
                <a:lnTo>
                  <a:pt x="120" y="370"/>
                </a:lnTo>
                <a:lnTo>
                  <a:pt x="240" y="600"/>
                </a:lnTo>
                <a:lnTo>
                  <a:pt x="350" y="770"/>
                </a:lnTo>
                <a:lnTo>
                  <a:pt x="500" y="960"/>
                </a:lnTo>
                <a:lnTo>
                  <a:pt x="690" y="1150"/>
                </a:lnTo>
                <a:lnTo>
                  <a:pt x="870" y="1320"/>
                </a:lnTo>
                <a:lnTo>
                  <a:pt x="1080" y="1480"/>
                </a:lnTo>
                <a:lnTo>
                  <a:pt x="1290" y="1620"/>
                </a:lnTo>
                <a:lnTo>
                  <a:pt x="1540" y="1770"/>
                </a:lnTo>
                <a:lnTo>
                  <a:pt x="1770" y="1900"/>
                </a:lnTo>
                <a:lnTo>
                  <a:pt x="1980" y="1990"/>
                </a:lnTo>
                <a:lnTo>
                  <a:pt x="2200" y="2090"/>
                </a:lnTo>
                <a:lnTo>
                  <a:pt x="2480" y="2190"/>
                </a:lnTo>
                <a:lnTo>
                  <a:pt x="2720" y="2260"/>
                </a:lnTo>
                <a:lnTo>
                  <a:pt x="3020" y="2340"/>
                </a:lnTo>
                <a:lnTo>
                  <a:pt x="3320" y="2400"/>
                </a:lnTo>
                <a:lnTo>
                  <a:pt x="3630" y="2460"/>
                </a:lnTo>
                <a:lnTo>
                  <a:pt x="3920" y="2510"/>
                </a:lnTo>
                <a:lnTo>
                  <a:pt x="4240" y="2540"/>
                </a:lnTo>
                <a:lnTo>
                  <a:pt x="4500" y="2550"/>
                </a:lnTo>
                <a:lnTo>
                  <a:pt x="4430" y="2310"/>
                </a:lnTo>
                <a:lnTo>
                  <a:pt x="4340" y="2100"/>
                </a:lnTo>
                <a:lnTo>
                  <a:pt x="4250" y="1930"/>
                </a:lnTo>
                <a:lnTo>
                  <a:pt x="4110" y="1740"/>
                </a:lnTo>
                <a:lnTo>
                  <a:pt x="3930" y="1510"/>
                </a:lnTo>
                <a:lnTo>
                  <a:pt x="3720" y="1320"/>
                </a:lnTo>
                <a:lnTo>
                  <a:pt x="3480" y="1120"/>
                </a:lnTo>
                <a:lnTo>
                  <a:pt x="3300" y="980"/>
                </a:lnTo>
                <a:lnTo>
                  <a:pt x="3080" y="840"/>
                </a:lnTo>
                <a:lnTo>
                  <a:pt x="2800" y="690"/>
                </a:lnTo>
                <a:lnTo>
                  <a:pt x="2500" y="560"/>
                </a:lnTo>
                <a:lnTo>
                  <a:pt x="2240" y="450"/>
                </a:lnTo>
                <a:lnTo>
                  <a:pt x="1960" y="350"/>
                </a:lnTo>
                <a:lnTo>
                  <a:pt x="1720" y="270"/>
                </a:lnTo>
                <a:lnTo>
                  <a:pt x="1410" y="200"/>
                </a:lnTo>
                <a:lnTo>
                  <a:pt x="1090" y="130"/>
                </a:lnTo>
                <a:lnTo>
                  <a:pt x="740" y="70"/>
                </a:lnTo>
                <a:lnTo>
                  <a:pt x="340" y="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Arc 10"/>
          <p:cNvSpPr>
            <a:spLocks/>
          </p:cNvSpPr>
          <p:nvPr/>
        </p:nvSpPr>
        <p:spPr bwMode="auto">
          <a:xfrm rot="10800000">
            <a:off x="2054086" y="952844"/>
            <a:ext cx="7260605" cy="4094165"/>
          </a:xfrm>
          <a:custGeom>
            <a:avLst/>
            <a:gdLst>
              <a:gd name="T0" fmla="*/ 2147483647 w 21599"/>
              <a:gd name="T1" fmla="*/ 0 h 21599"/>
              <a:gd name="T2" fmla="*/ 2147483647 w 21599"/>
              <a:gd name="T3" fmla="*/ 2147483647 h 21599"/>
              <a:gd name="T4" fmla="*/ 0 w 21599"/>
              <a:gd name="T5" fmla="*/ 2147483647 h 21599"/>
              <a:gd name="T6" fmla="*/ 0 60000 65536"/>
              <a:gd name="T7" fmla="*/ 0 60000 65536"/>
              <a:gd name="T8" fmla="*/ 0 60000 65536"/>
              <a:gd name="T9" fmla="*/ 0 w 21599"/>
              <a:gd name="T10" fmla="*/ 0 h 21599"/>
              <a:gd name="T11" fmla="*/ 21599 w 21599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9" h="21599" fill="none" extrusionOk="0">
                <a:moveTo>
                  <a:pt x="185" y="-1"/>
                </a:moveTo>
                <a:cubicBezTo>
                  <a:pt x="11948" y="100"/>
                  <a:pt x="21467" y="9596"/>
                  <a:pt x="21598" y="21359"/>
                </a:cubicBezTo>
              </a:path>
              <a:path w="21599" h="21599" stroke="0" extrusionOk="0">
                <a:moveTo>
                  <a:pt x="185" y="-1"/>
                </a:moveTo>
                <a:cubicBezTo>
                  <a:pt x="11948" y="100"/>
                  <a:pt x="21467" y="9596"/>
                  <a:pt x="21598" y="21359"/>
                </a:cubicBezTo>
                <a:lnTo>
                  <a:pt x="0" y="21599"/>
                </a:lnTo>
                <a:lnTo>
                  <a:pt x="185" y="-1"/>
                </a:lnTo>
                <a:close/>
              </a:path>
            </a:pathLst>
          </a:custGeom>
          <a:noFill/>
          <a:ln w="762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Arc 4"/>
          <p:cNvSpPr>
            <a:spLocks/>
          </p:cNvSpPr>
          <p:nvPr/>
        </p:nvSpPr>
        <p:spPr bwMode="auto">
          <a:xfrm rot="10800000">
            <a:off x="1265238" y="908050"/>
            <a:ext cx="7854950" cy="4691063"/>
          </a:xfrm>
          <a:custGeom>
            <a:avLst/>
            <a:gdLst>
              <a:gd name="T0" fmla="*/ 2147483647 w 21600"/>
              <a:gd name="T1" fmla="*/ 0 h 21599"/>
              <a:gd name="T2" fmla="*/ 2147483647 w 21600"/>
              <a:gd name="T3" fmla="*/ 2147483647 h 21599"/>
              <a:gd name="T4" fmla="*/ 0 w 21600"/>
              <a:gd name="T5" fmla="*/ 2147483647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188" y="-1"/>
                </a:moveTo>
                <a:cubicBezTo>
                  <a:pt x="12043" y="103"/>
                  <a:pt x="21600" y="9743"/>
                  <a:pt x="21600" y="21599"/>
                </a:cubicBezTo>
              </a:path>
              <a:path w="21600" h="21599" stroke="0" extrusionOk="0">
                <a:moveTo>
                  <a:pt x="188" y="-1"/>
                </a:moveTo>
                <a:cubicBezTo>
                  <a:pt x="12043" y="103"/>
                  <a:pt x="21600" y="9743"/>
                  <a:pt x="21600" y="21599"/>
                </a:cubicBezTo>
                <a:lnTo>
                  <a:pt x="0" y="21599"/>
                </a:lnTo>
                <a:lnTo>
                  <a:pt x="188" y="-1"/>
                </a:lnTo>
                <a:close/>
              </a:path>
            </a:pathLst>
          </a:custGeom>
          <a:noFill/>
          <a:ln w="508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Arc 11"/>
          <p:cNvSpPr>
            <a:spLocks/>
          </p:cNvSpPr>
          <p:nvPr/>
        </p:nvSpPr>
        <p:spPr bwMode="auto">
          <a:xfrm>
            <a:off x="738188" y="2097088"/>
            <a:ext cx="6921569" cy="4095750"/>
          </a:xfrm>
          <a:custGeom>
            <a:avLst/>
            <a:gdLst>
              <a:gd name="T0" fmla="*/ 0 w 21605"/>
              <a:gd name="T1" fmla="*/ 0 h 21600"/>
              <a:gd name="T2" fmla="*/ 2147483647 w 21605"/>
              <a:gd name="T3" fmla="*/ 2147483647 h 21600"/>
              <a:gd name="T4" fmla="*/ 197615374 w 21605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5"/>
              <a:gd name="T10" fmla="*/ 0 h 21600"/>
              <a:gd name="T11" fmla="*/ 21605 w 2160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5" h="21600" fill="none" extrusionOk="0">
                <a:moveTo>
                  <a:pt x="0" y="0"/>
                </a:moveTo>
                <a:cubicBezTo>
                  <a:pt x="1" y="0"/>
                  <a:pt x="3" y="-1"/>
                  <a:pt x="5" y="-1"/>
                </a:cubicBezTo>
                <a:cubicBezTo>
                  <a:pt x="11934" y="-1"/>
                  <a:pt x="21605" y="9670"/>
                  <a:pt x="21605" y="21600"/>
                </a:cubicBezTo>
              </a:path>
              <a:path w="21605" h="21600" stroke="0" extrusionOk="0">
                <a:moveTo>
                  <a:pt x="0" y="0"/>
                </a:moveTo>
                <a:cubicBezTo>
                  <a:pt x="1" y="0"/>
                  <a:pt x="3" y="-1"/>
                  <a:pt x="5" y="-1"/>
                </a:cubicBezTo>
                <a:cubicBezTo>
                  <a:pt x="11934" y="-1"/>
                  <a:pt x="21605" y="9670"/>
                  <a:pt x="21605" y="21600"/>
                </a:cubicBezTo>
                <a:lnTo>
                  <a:pt x="5" y="21600"/>
                </a:lnTo>
                <a:lnTo>
                  <a:pt x="0" y="0"/>
                </a:lnTo>
                <a:close/>
              </a:path>
            </a:pathLst>
          </a:custGeom>
          <a:noFill/>
          <a:ln w="762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Arc 5"/>
          <p:cNvSpPr>
            <a:spLocks/>
          </p:cNvSpPr>
          <p:nvPr/>
        </p:nvSpPr>
        <p:spPr bwMode="auto">
          <a:xfrm>
            <a:off x="738188" y="1501775"/>
            <a:ext cx="7812087" cy="4691063"/>
          </a:xfrm>
          <a:custGeom>
            <a:avLst/>
            <a:gdLst>
              <a:gd name="T0" fmla="*/ 0 w 21604"/>
              <a:gd name="T1" fmla="*/ 0 h 21600"/>
              <a:gd name="T2" fmla="*/ 2147483647 w 21604"/>
              <a:gd name="T3" fmla="*/ 2147483647 h 21600"/>
              <a:gd name="T4" fmla="*/ 189074997 w 21604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4"/>
              <a:gd name="T10" fmla="*/ 0 h 21600"/>
              <a:gd name="T11" fmla="*/ 21604 w 2160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4" h="21600" fill="none" extrusionOk="0">
                <a:moveTo>
                  <a:pt x="0" y="0"/>
                </a:moveTo>
                <a:cubicBezTo>
                  <a:pt x="1" y="0"/>
                  <a:pt x="2" y="-1"/>
                  <a:pt x="4" y="-1"/>
                </a:cubicBezTo>
                <a:cubicBezTo>
                  <a:pt x="11933" y="-1"/>
                  <a:pt x="21604" y="9670"/>
                  <a:pt x="21604" y="21600"/>
                </a:cubicBezTo>
              </a:path>
              <a:path w="21604" h="21600" stroke="0" extrusionOk="0">
                <a:moveTo>
                  <a:pt x="0" y="0"/>
                </a:moveTo>
                <a:cubicBezTo>
                  <a:pt x="1" y="0"/>
                  <a:pt x="2" y="-1"/>
                  <a:pt x="4" y="-1"/>
                </a:cubicBezTo>
                <a:cubicBezTo>
                  <a:pt x="11933" y="-1"/>
                  <a:pt x="21604" y="9670"/>
                  <a:pt x="21604" y="21600"/>
                </a:cubicBezTo>
                <a:lnTo>
                  <a:pt x="4" y="21600"/>
                </a:lnTo>
                <a:lnTo>
                  <a:pt x="0" y="0"/>
                </a:lnTo>
                <a:close/>
              </a:path>
            </a:pathLst>
          </a:custGeom>
          <a:noFill/>
          <a:ln w="508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Freeform 19"/>
          <p:cNvSpPr>
            <a:spLocks/>
          </p:cNvSpPr>
          <p:nvPr/>
        </p:nvSpPr>
        <p:spPr bwMode="auto">
          <a:xfrm>
            <a:off x="2413000" y="2235200"/>
            <a:ext cx="4940300" cy="2628900"/>
          </a:xfrm>
          <a:custGeom>
            <a:avLst/>
            <a:gdLst>
              <a:gd name="T0" fmla="*/ 0 w 3112"/>
              <a:gd name="T1" fmla="*/ 0 h 1656"/>
              <a:gd name="T2" fmla="*/ 383063750 w 3112"/>
              <a:gd name="T3" fmla="*/ 504031250 h 1656"/>
              <a:gd name="T4" fmla="*/ 927417500 w 3112"/>
              <a:gd name="T5" fmla="*/ 1088707500 h 1656"/>
              <a:gd name="T6" fmla="*/ 1431448750 w 3112"/>
              <a:gd name="T7" fmla="*/ 1512093750 h 1656"/>
              <a:gd name="T8" fmla="*/ 2016125000 w 3112"/>
              <a:gd name="T9" fmla="*/ 1935480000 h 1656"/>
              <a:gd name="T10" fmla="*/ 2147483647 w 3112"/>
              <a:gd name="T11" fmla="*/ 2147483647 h 1656"/>
              <a:gd name="T12" fmla="*/ 2147483647 w 3112"/>
              <a:gd name="T13" fmla="*/ 2147483647 h 1656"/>
              <a:gd name="T14" fmla="*/ 2147483647 w 3112"/>
              <a:gd name="T15" fmla="*/ 2147483647 h 1656"/>
              <a:gd name="T16" fmla="*/ 2147483647 w 3112"/>
              <a:gd name="T17" fmla="*/ 2147483647 h 1656"/>
              <a:gd name="T18" fmla="*/ 2147483647 w 3112"/>
              <a:gd name="T19" fmla="*/ 2147483647 h 1656"/>
              <a:gd name="T20" fmla="*/ 2147483647 w 3112"/>
              <a:gd name="T21" fmla="*/ 2147483647 h 1656"/>
              <a:gd name="T22" fmla="*/ 2147483647 w 3112"/>
              <a:gd name="T23" fmla="*/ 2147483647 h 1656"/>
              <a:gd name="T24" fmla="*/ 2147483647 w 3112"/>
              <a:gd name="T25" fmla="*/ 2147483647 h 1656"/>
              <a:gd name="T26" fmla="*/ 2147483647 w 3112"/>
              <a:gd name="T27" fmla="*/ 2147483647 h 1656"/>
              <a:gd name="T28" fmla="*/ 2147483647 w 3112"/>
              <a:gd name="T29" fmla="*/ 2147483647 h 1656"/>
              <a:gd name="T30" fmla="*/ 2147483647 w 3112"/>
              <a:gd name="T31" fmla="*/ 2096770000 h 1656"/>
              <a:gd name="T32" fmla="*/ 2147483647 w 3112"/>
              <a:gd name="T33" fmla="*/ 1612900000 h 1656"/>
              <a:gd name="T34" fmla="*/ 2147483647 w 3112"/>
              <a:gd name="T35" fmla="*/ 1209675000 h 1656"/>
              <a:gd name="T36" fmla="*/ 2147483647 w 3112"/>
              <a:gd name="T37" fmla="*/ 907256250 h 1656"/>
              <a:gd name="T38" fmla="*/ 2147483647 w 3112"/>
              <a:gd name="T39" fmla="*/ 624998750 h 1656"/>
              <a:gd name="T40" fmla="*/ 1774190000 w 3112"/>
              <a:gd name="T41" fmla="*/ 362902500 h 1656"/>
              <a:gd name="T42" fmla="*/ 1088707500 w 3112"/>
              <a:gd name="T43" fmla="*/ 201612500 h 1656"/>
              <a:gd name="T44" fmla="*/ 0 w 3112"/>
              <a:gd name="T45" fmla="*/ 0 h 165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112"/>
              <a:gd name="T70" fmla="*/ 0 h 1656"/>
              <a:gd name="T71" fmla="*/ 3112 w 3112"/>
              <a:gd name="T72" fmla="*/ 1656 h 165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112" h="1656">
                <a:moveTo>
                  <a:pt x="0" y="0"/>
                </a:moveTo>
                <a:lnTo>
                  <a:pt x="152" y="200"/>
                </a:lnTo>
                <a:lnTo>
                  <a:pt x="368" y="432"/>
                </a:lnTo>
                <a:lnTo>
                  <a:pt x="568" y="600"/>
                </a:lnTo>
                <a:lnTo>
                  <a:pt x="800" y="768"/>
                </a:lnTo>
                <a:lnTo>
                  <a:pt x="1080" y="952"/>
                </a:lnTo>
                <a:lnTo>
                  <a:pt x="1384" y="1112"/>
                </a:lnTo>
                <a:lnTo>
                  <a:pt x="1736" y="1264"/>
                </a:lnTo>
                <a:lnTo>
                  <a:pt x="2080" y="1400"/>
                </a:lnTo>
                <a:lnTo>
                  <a:pt x="2512" y="1528"/>
                </a:lnTo>
                <a:lnTo>
                  <a:pt x="2800" y="1592"/>
                </a:lnTo>
                <a:lnTo>
                  <a:pt x="3112" y="1656"/>
                </a:lnTo>
                <a:lnTo>
                  <a:pt x="2848" y="1320"/>
                </a:lnTo>
                <a:lnTo>
                  <a:pt x="2648" y="1144"/>
                </a:lnTo>
                <a:lnTo>
                  <a:pt x="2440" y="976"/>
                </a:lnTo>
                <a:lnTo>
                  <a:pt x="2248" y="832"/>
                </a:lnTo>
                <a:lnTo>
                  <a:pt x="1944" y="640"/>
                </a:lnTo>
                <a:lnTo>
                  <a:pt x="1616" y="480"/>
                </a:lnTo>
                <a:lnTo>
                  <a:pt x="1360" y="360"/>
                </a:lnTo>
                <a:lnTo>
                  <a:pt x="1056" y="248"/>
                </a:lnTo>
                <a:lnTo>
                  <a:pt x="704" y="144"/>
                </a:lnTo>
                <a:lnTo>
                  <a:pt x="432" y="8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Arc 13"/>
          <p:cNvSpPr>
            <a:spLocks/>
          </p:cNvSpPr>
          <p:nvPr/>
        </p:nvSpPr>
        <p:spPr bwMode="auto">
          <a:xfrm>
            <a:off x="476250" y="2738438"/>
            <a:ext cx="6834188" cy="3811587"/>
          </a:xfrm>
          <a:custGeom>
            <a:avLst/>
            <a:gdLst>
              <a:gd name="T0" fmla="*/ 2147483647 w 21521"/>
              <a:gd name="T1" fmla="*/ 0 h 21492"/>
              <a:gd name="T2" fmla="*/ 2147483647 w 21521"/>
              <a:gd name="T3" fmla="*/ 2147483647 h 21492"/>
              <a:gd name="T4" fmla="*/ 0 w 21521"/>
              <a:gd name="T5" fmla="*/ 2147483647 h 21492"/>
              <a:gd name="T6" fmla="*/ 0 60000 65536"/>
              <a:gd name="T7" fmla="*/ 0 60000 65536"/>
              <a:gd name="T8" fmla="*/ 0 60000 65536"/>
              <a:gd name="T9" fmla="*/ 0 w 21521"/>
              <a:gd name="T10" fmla="*/ 0 h 21492"/>
              <a:gd name="T11" fmla="*/ 21521 w 21521"/>
              <a:gd name="T12" fmla="*/ 21492 h 214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21" h="21492" fill="none" extrusionOk="0">
                <a:moveTo>
                  <a:pt x="2158" y="0"/>
                </a:moveTo>
                <a:cubicBezTo>
                  <a:pt x="12499" y="1038"/>
                  <a:pt x="20633" y="9293"/>
                  <a:pt x="21521" y="19647"/>
                </a:cubicBezTo>
              </a:path>
              <a:path w="21521" h="21492" stroke="0" extrusionOk="0">
                <a:moveTo>
                  <a:pt x="2158" y="0"/>
                </a:moveTo>
                <a:cubicBezTo>
                  <a:pt x="12499" y="1038"/>
                  <a:pt x="20633" y="9293"/>
                  <a:pt x="21521" y="19647"/>
                </a:cubicBezTo>
                <a:lnTo>
                  <a:pt x="0" y="21492"/>
                </a:lnTo>
                <a:lnTo>
                  <a:pt x="2158" y="0"/>
                </a:lnTo>
                <a:close/>
              </a:path>
            </a:pathLst>
          </a:custGeom>
          <a:noFill/>
          <a:ln w="508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Arc 14"/>
          <p:cNvSpPr>
            <a:spLocks/>
          </p:cNvSpPr>
          <p:nvPr/>
        </p:nvSpPr>
        <p:spPr bwMode="auto">
          <a:xfrm rot="10800000">
            <a:off x="2643188" y="288925"/>
            <a:ext cx="6286500" cy="4310063"/>
          </a:xfrm>
          <a:custGeom>
            <a:avLst/>
            <a:gdLst>
              <a:gd name="T0" fmla="*/ 2147483647 w 21271"/>
              <a:gd name="T1" fmla="*/ 0 h 21599"/>
              <a:gd name="T2" fmla="*/ 2147483647 w 21271"/>
              <a:gd name="T3" fmla="*/ 2147483647 h 21599"/>
              <a:gd name="T4" fmla="*/ 0 w 21271"/>
              <a:gd name="T5" fmla="*/ 2147483647 h 21599"/>
              <a:gd name="T6" fmla="*/ 0 60000 65536"/>
              <a:gd name="T7" fmla="*/ 0 60000 65536"/>
              <a:gd name="T8" fmla="*/ 0 60000 65536"/>
              <a:gd name="T9" fmla="*/ 0 w 21271"/>
              <a:gd name="T10" fmla="*/ 0 h 21599"/>
              <a:gd name="T11" fmla="*/ 21271 w 21271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71" h="21599" fill="none" extrusionOk="0">
                <a:moveTo>
                  <a:pt x="188" y="-1"/>
                </a:moveTo>
                <a:cubicBezTo>
                  <a:pt x="10597" y="90"/>
                  <a:pt x="19460" y="7592"/>
                  <a:pt x="21270" y="17843"/>
                </a:cubicBezTo>
              </a:path>
              <a:path w="21271" h="21599" stroke="0" extrusionOk="0">
                <a:moveTo>
                  <a:pt x="188" y="-1"/>
                </a:moveTo>
                <a:cubicBezTo>
                  <a:pt x="10597" y="90"/>
                  <a:pt x="19460" y="7592"/>
                  <a:pt x="21270" y="17843"/>
                </a:cubicBezTo>
                <a:lnTo>
                  <a:pt x="0" y="21599"/>
                </a:lnTo>
                <a:lnTo>
                  <a:pt x="188" y="-1"/>
                </a:lnTo>
                <a:close/>
              </a:path>
            </a:pathLst>
          </a:custGeom>
          <a:noFill/>
          <a:ln w="508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4675188" y="3378200"/>
            <a:ext cx="539750" cy="53975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6935788" y="4508500"/>
            <a:ext cx="539750" cy="53975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Oval 6"/>
          <p:cNvSpPr>
            <a:spLocks noChangeArrowheads="1"/>
          </p:cNvSpPr>
          <p:nvPr/>
        </p:nvSpPr>
        <p:spPr bwMode="auto">
          <a:xfrm>
            <a:off x="8126413" y="5222875"/>
            <a:ext cx="539750" cy="53975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 flipH="1" flipV="1">
            <a:off x="7453313" y="4938713"/>
            <a:ext cx="690562" cy="371475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H="1" flipV="1">
            <a:off x="5905500" y="4138613"/>
            <a:ext cx="1000125" cy="481012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3154586" y="1036197"/>
            <a:ext cx="5501827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WEITERER TAUSCH KANN NICHT </a:t>
            </a:r>
            <a:r>
              <a:rPr kumimoji="0" lang="de-AT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A‘s</a:t>
            </a: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 </a:t>
            </a:r>
            <a:r>
              <a:rPr lang="de-AT" altLang="de-DE" sz="1600" kern="0" dirty="0">
                <a:solidFill>
                  <a:srgbClr val="000000"/>
                </a:solidFill>
                <a:cs typeface="Arial" panose="020B0604020202020204" pitchFamily="34" charset="0"/>
              </a:rPr>
              <a:t>UND </a:t>
            </a:r>
            <a:r>
              <a:rPr lang="de-AT" altLang="de-DE" sz="1600" kern="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B‘s</a:t>
            </a:r>
            <a:endParaRPr kumimoji="0" lang="de-AT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panose="020B0604020202020204" pitchFamily="34" charset="0"/>
            </a:endParaRP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>
                <a:solidFill>
                  <a:srgbClr val="000000"/>
                </a:solidFill>
                <a:cs typeface="Arial" panose="020B0604020202020204" pitchFamily="34" charset="0"/>
              </a:rPr>
              <a:t>	</a:t>
            </a:r>
            <a:r>
              <a:rPr lang="de-AT" altLang="de-DE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WOHLFAHRT GLEICHZEITIG VERBESSERN.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 flipH="1">
            <a:off x="5060154" y="1661372"/>
            <a:ext cx="500063" cy="1716827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1116767" y="4868757"/>
            <a:ext cx="3943387" cy="132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TAUSCH VERBESSERT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SOWOHL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 ALS AUCH B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kern="0" dirty="0" smtClean="0">
                <a:solidFill>
                  <a:srgbClr val="000000"/>
                </a:solidFill>
              </a:rPr>
              <a:t>WOHLFAHRT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DAS IST EINE PARETO-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kern="0" noProof="0" dirty="0" smtClean="0">
                <a:solidFill>
                  <a:srgbClr val="000000"/>
                </a:solidFill>
              </a:rPr>
              <a:t>VERBESSERUNG GEGENÜBER DER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kern="0" noProof="0" dirty="0" smtClean="0">
                <a:solidFill>
                  <a:srgbClr val="000000"/>
                </a:solidFill>
              </a:rPr>
              <a:t>URSPRÜNGLICHEN AUSSTATTUNG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" name="Line 14"/>
          <p:cNvSpPr>
            <a:spLocks noChangeShapeType="1"/>
          </p:cNvSpPr>
          <p:nvPr/>
        </p:nvSpPr>
        <p:spPr bwMode="auto">
          <a:xfrm flipV="1">
            <a:off x="4763827" y="4379118"/>
            <a:ext cx="1641736" cy="785571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 flipV="1">
            <a:off x="5560217" y="5222874"/>
            <a:ext cx="2238377" cy="539749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65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784" y="506413"/>
            <a:ext cx="8695857" cy="331151"/>
          </a:xfrm>
        </p:spPr>
        <p:txBody>
          <a:bodyPr/>
          <a:lstStyle/>
          <a:p>
            <a:r>
              <a:rPr lang="de-DE" dirty="0" smtClean="0"/>
              <a:t>Pareto-effizienz – die kontraktkurve 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10266" y="6475038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 flipH="1">
            <a:off x="1079500" y="2560638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2262188" y="1000125"/>
            <a:ext cx="0" cy="411956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7237413" y="2551113"/>
            <a:ext cx="0" cy="381000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2271713" y="5129213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 flipV="1">
            <a:off x="6300788" y="2578100"/>
            <a:ext cx="0" cy="20351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6313488" y="4648200"/>
            <a:ext cx="0" cy="47625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6353175" y="4687888"/>
            <a:ext cx="86677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 flipH="1">
            <a:off x="2259013" y="4676775"/>
            <a:ext cx="40830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9" name="Inhaltsplatzhalt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400577"/>
              </p:ext>
            </p:extLst>
          </p:nvPr>
        </p:nvGraphicFramePr>
        <p:xfrm>
          <a:off x="8415338" y="4924426"/>
          <a:ext cx="357601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3" name="Formel" r:id="rId3" imgW="466882" imgH="524028" progId="Equation.3">
                  <p:embed/>
                </p:oleObj>
              </mc:Choice>
              <mc:Fallback>
                <p:oleObj name="Formel" r:id="rId3" imgW="466882" imgH="524028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5338" y="4924426"/>
                        <a:ext cx="357601" cy="44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250389"/>
              </p:ext>
            </p:extLst>
          </p:nvPr>
        </p:nvGraphicFramePr>
        <p:xfrm>
          <a:off x="7321551" y="4367213"/>
          <a:ext cx="417719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4" name="Formel" r:id="rId5" imgW="485887" imgH="524028" progId="Equation.3">
                  <p:embed/>
                </p:oleObj>
              </mc:Choice>
              <mc:Fallback>
                <p:oleObj name="Formel" r:id="rId5" imgW="485887" imgH="524028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1551" y="4367213"/>
                        <a:ext cx="417719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7145338" y="2092325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1765300" y="4970463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graphicFrame>
        <p:nvGraphicFramePr>
          <p:cNvPr id="21" name="Objek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7152254"/>
              </p:ext>
            </p:extLst>
          </p:nvPr>
        </p:nvGraphicFramePr>
        <p:xfrm>
          <a:off x="6075364" y="2092325"/>
          <a:ext cx="360362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5" name="Formel" r:id="rId7" imgW="485887" imgH="524028" progId="Equation.3">
                  <p:embed/>
                </p:oleObj>
              </mc:Choice>
              <mc:Fallback>
                <p:oleObj name="Formel" r:id="rId7" imgW="485887" imgH="524028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5364" y="2092325"/>
                        <a:ext cx="360362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2951370"/>
              </p:ext>
            </p:extLst>
          </p:nvPr>
        </p:nvGraphicFramePr>
        <p:xfrm>
          <a:off x="1765300" y="1000125"/>
          <a:ext cx="382587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6" name="Formel" r:id="rId9" imgW="466882" imgH="524028" progId="Equation.3">
                  <p:embed/>
                </p:oleObj>
              </mc:Choice>
              <mc:Fallback>
                <p:oleObj name="Formel" r:id="rId9" imgW="466882" imgH="524028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1000125"/>
                        <a:ext cx="382587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3260331"/>
              </p:ext>
            </p:extLst>
          </p:nvPr>
        </p:nvGraphicFramePr>
        <p:xfrm>
          <a:off x="689112" y="2261923"/>
          <a:ext cx="377687" cy="395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7" name="Formel" r:id="rId11" imgW="428513" imgH="524028" progId="Equation.3">
                  <p:embed/>
                </p:oleObj>
              </mc:Choice>
              <mc:Fallback>
                <p:oleObj name="Formel" r:id="rId11" imgW="428513" imgH="524028" progId="Equation.3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112" y="2261923"/>
                        <a:ext cx="377687" cy="3955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9759044"/>
              </p:ext>
            </p:extLst>
          </p:nvPr>
        </p:nvGraphicFramePr>
        <p:xfrm>
          <a:off x="1765300" y="4367213"/>
          <a:ext cx="401637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8" name="Formel" r:id="rId13" imgW="523897" imgH="524028" progId="Equation.3">
                  <p:embed/>
                </p:oleObj>
              </mc:Choice>
              <mc:Fallback>
                <p:oleObj name="Formel" r:id="rId13" imgW="523897" imgH="52402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4367213"/>
                        <a:ext cx="401637" cy="42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3828242"/>
              </p:ext>
            </p:extLst>
          </p:nvPr>
        </p:nvGraphicFramePr>
        <p:xfrm>
          <a:off x="6169025" y="5140061"/>
          <a:ext cx="390802" cy="51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9" name="Formel" r:id="rId15" imgW="523897" imgH="524028" progId="Equation.3">
                  <p:embed/>
                </p:oleObj>
              </mc:Choice>
              <mc:Fallback>
                <p:oleObj name="Formel" r:id="rId15" imgW="523897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9025" y="5140061"/>
                        <a:ext cx="390802" cy="51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1943891" y="5653295"/>
            <a:ext cx="204491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KONTRAKTKURVE</a:t>
            </a:r>
            <a:endParaRPr lang="en-US" altLang="de-DE" sz="1600" dirty="0"/>
          </a:p>
        </p:txBody>
      </p:sp>
      <p:sp>
        <p:nvSpPr>
          <p:cNvPr id="33" name="Line 27"/>
          <p:cNvSpPr>
            <a:spLocks noChangeShapeType="1"/>
          </p:cNvSpPr>
          <p:nvPr/>
        </p:nvSpPr>
        <p:spPr bwMode="auto">
          <a:xfrm flipV="1">
            <a:off x="3829879" y="4456112"/>
            <a:ext cx="321434" cy="1196974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4" name="Arc 28"/>
          <p:cNvSpPr>
            <a:spLocks/>
          </p:cNvSpPr>
          <p:nvPr/>
        </p:nvSpPr>
        <p:spPr bwMode="auto">
          <a:xfrm>
            <a:off x="0" y="3876675"/>
            <a:ext cx="5192713" cy="2981325"/>
          </a:xfrm>
          <a:custGeom>
            <a:avLst/>
            <a:gdLst>
              <a:gd name="T0" fmla="*/ 2147483647 w 20279"/>
              <a:gd name="T1" fmla="*/ 0 h 21191"/>
              <a:gd name="T2" fmla="*/ 2147483647 w 20279"/>
              <a:gd name="T3" fmla="*/ 2147483647 h 21191"/>
              <a:gd name="T4" fmla="*/ 0 w 20279"/>
              <a:gd name="T5" fmla="*/ 2147483647 h 21191"/>
              <a:gd name="T6" fmla="*/ 0 60000 65536"/>
              <a:gd name="T7" fmla="*/ 0 60000 65536"/>
              <a:gd name="T8" fmla="*/ 0 60000 65536"/>
              <a:gd name="T9" fmla="*/ 0 w 20279"/>
              <a:gd name="T10" fmla="*/ 0 h 21191"/>
              <a:gd name="T11" fmla="*/ 20279 w 20279"/>
              <a:gd name="T12" fmla="*/ 21191 h 211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279" h="21191" fill="none" extrusionOk="0">
                <a:moveTo>
                  <a:pt x="4183" y="0"/>
                </a:moveTo>
                <a:cubicBezTo>
                  <a:pt x="11582" y="1460"/>
                  <a:pt x="17682" y="6674"/>
                  <a:pt x="20279" y="13753"/>
                </a:cubicBezTo>
              </a:path>
              <a:path w="20279" h="21191" stroke="0" extrusionOk="0">
                <a:moveTo>
                  <a:pt x="4183" y="0"/>
                </a:moveTo>
                <a:cubicBezTo>
                  <a:pt x="11582" y="1460"/>
                  <a:pt x="17682" y="6674"/>
                  <a:pt x="20279" y="13753"/>
                </a:cubicBezTo>
                <a:lnTo>
                  <a:pt x="0" y="21191"/>
                </a:lnTo>
                <a:lnTo>
                  <a:pt x="4183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" name="Arc 27"/>
          <p:cNvSpPr>
            <a:spLocks/>
          </p:cNvSpPr>
          <p:nvPr/>
        </p:nvSpPr>
        <p:spPr bwMode="auto">
          <a:xfrm>
            <a:off x="863600" y="3513138"/>
            <a:ext cx="5138738" cy="2851150"/>
          </a:xfrm>
          <a:custGeom>
            <a:avLst/>
            <a:gdLst>
              <a:gd name="T0" fmla="*/ 2147483647 w 20281"/>
              <a:gd name="T1" fmla="*/ 0 h 21191"/>
              <a:gd name="T2" fmla="*/ 2147483647 w 20281"/>
              <a:gd name="T3" fmla="*/ 2147483647 h 21191"/>
              <a:gd name="T4" fmla="*/ 0 w 20281"/>
              <a:gd name="T5" fmla="*/ 2147483647 h 21191"/>
              <a:gd name="T6" fmla="*/ 0 60000 65536"/>
              <a:gd name="T7" fmla="*/ 0 60000 65536"/>
              <a:gd name="T8" fmla="*/ 0 60000 65536"/>
              <a:gd name="T9" fmla="*/ 0 w 20281"/>
              <a:gd name="T10" fmla="*/ 0 h 21191"/>
              <a:gd name="T11" fmla="*/ 20281 w 20281"/>
              <a:gd name="T12" fmla="*/ 21191 h 211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281" h="21191" fill="none" extrusionOk="0">
                <a:moveTo>
                  <a:pt x="4183" y="-1"/>
                </a:moveTo>
                <a:cubicBezTo>
                  <a:pt x="11583" y="1460"/>
                  <a:pt x="17685" y="6675"/>
                  <a:pt x="20280" y="13758"/>
                </a:cubicBezTo>
              </a:path>
              <a:path w="20281" h="21191" stroke="0" extrusionOk="0">
                <a:moveTo>
                  <a:pt x="4183" y="-1"/>
                </a:moveTo>
                <a:cubicBezTo>
                  <a:pt x="11583" y="1460"/>
                  <a:pt x="17685" y="6675"/>
                  <a:pt x="20280" y="13758"/>
                </a:cubicBezTo>
                <a:lnTo>
                  <a:pt x="0" y="21191"/>
                </a:lnTo>
                <a:lnTo>
                  <a:pt x="4183" y="-1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6" name="Arc 23"/>
          <p:cNvSpPr>
            <a:spLocks/>
          </p:cNvSpPr>
          <p:nvPr/>
        </p:nvSpPr>
        <p:spPr bwMode="auto">
          <a:xfrm>
            <a:off x="1971675" y="3081338"/>
            <a:ext cx="4740275" cy="2571750"/>
          </a:xfrm>
          <a:custGeom>
            <a:avLst/>
            <a:gdLst>
              <a:gd name="T0" fmla="*/ 0 w 21607"/>
              <a:gd name="T1" fmla="*/ 0 h 21600"/>
              <a:gd name="T2" fmla="*/ 2147483647 w 21607"/>
              <a:gd name="T3" fmla="*/ 2147483647 h 21600"/>
              <a:gd name="T4" fmla="*/ 73928063 w 2160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7"/>
              <a:gd name="T10" fmla="*/ 0 h 21600"/>
              <a:gd name="T11" fmla="*/ 21607 w 2160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7" h="21600" fill="none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</a:path>
              <a:path w="21607" h="21600" stroke="0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  <a:lnTo>
                  <a:pt x="7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7" name="Arc 25"/>
          <p:cNvSpPr>
            <a:spLocks/>
          </p:cNvSpPr>
          <p:nvPr/>
        </p:nvSpPr>
        <p:spPr bwMode="auto">
          <a:xfrm>
            <a:off x="3733800" y="2940050"/>
            <a:ext cx="3146425" cy="2192338"/>
          </a:xfrm>
          <a:custGeom>
            <a:avLst/>
            <a:gdLst>
              <a:gd name="T0" fmla="*/ 0 w 21611"/>
              <a:gd name="T1" fmla="*/ 0 h 21600"/>
              <a:gd name="T2" fmla="*/ 2147483647 w 21611"/>
              <a:gd name="T3" fmla="*/ 2147483647 h 21600"/>
              <a:gd name="T4" fmla="*/ 33958415 w 21611"/>
              <a:gd name="T5" fmla="*/ 2147483647 h 21600"/>
              <a:gd name="T6" fmla="*/ 0 60000 65536"/>
              <a:gd name="T7" fmla="*/ 0 60000 65536"/>
              <a:gd name="T8" fmla="*/ 0 60000 65536"/>
              <a:gd name="T9" fmla="*/ 0 w 21611"/>
              <a:gd name="T10" fmla="*/ 0 h 21600"/>
              <a:gd name="T11" fmla="*/ 21611 w 2161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1" h="21600" fill="none" extrusionOk="0">
                <a:moveTo>
                  <a:pt x="0" y="0"/>
                </a:moveTo>
                <a:cubicBezTo>
                  <a:pt x="3" y="0"/>
                  <a:pt x="7" y="-1"/>
                  <a:pt x="11" y="-1"/>
                </a:cubicBezTo>
                <a:cubicBezTo>
                  <a:pt x="11940" y="-1"/>
                  <a:pt x="21611" y="9670"/>
                  <a:pt x="21611" y="21600"/>
                </a:cubicBezTo>
              </a:path>
              <a:path w="21611" h="21600" stroke="0" extrusionOk="0">
                <a:moveTo>
                  <a:pt x="0" y="0"/>
                </a:moveTo>
                <a:cubicBezTo>
                  <a:pt x="3" y="0"/>
                  <a:pt x="7" y="-1"/>
                  <a:pt x="11" y="-1"/>
                </a:cubicBezTo>
                <a:cubicBezTo>
                  <a:pt x="11940" y="-1"/>
                  <a:pt x="21611" y="9670"/>
                  <a:pt x="21611" y="21600"/>
                </a:cubicBezTo>
                <a:lnTo>
                  <a:pt x="11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8" name="Arc 26"/>
          <p:cNvSpPr>
            <a:spLocks/>
          </p:cNvSpPr>
          <p:nvPr/>
        </p:nvSpPr>
        <p:spPr bwMode="auto">
          <a:xfrm>
            <a:off x="5032375" y="2852738"/>
            <a:ext cx="1949450" cy="1862137"/>
          </a:xfrm>
          <a:custGeom>
            <a:avLst/>
            <a:gdLst>
              <a:gd name="T0" fmla="*/ 0 w 21618"/>
              <a:gd name="T1" fmla="*/ 0 h 21600"/>
              <a:gd name="T2" fmla="*/ 2147483647 w 21618"/>
              <a:gd name="T3" fmla="*/ 2147483647 h 21600"/>
              <a:gd name="T4" fmla="*/ 13198150 w 21618"/>
              <a:gd name="T5" fmla="*/ 2147483647 h 21600"/>
              <a:gd name="T6" fmla="*/ 0 60000 65536"/>
              <a:gd name="T7" fmla="*/ 0 60000 65536"/>
              <a:gd name="T8" fmla="*/ 0 60000 65536"/>
              <a:gd name="T9" fmla="*/ 0 w 21618"/>
              <a:gd name="T10" fmla="*/ 0 h 21600"/>
              <a:gd name="T11" fmla="*/ 21618 w 216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8" h="21600" fill="none" extrusionOk="0">
                <a:moveTo>
                  <a:pt x="0" y="0"/>
                </a:moveTo>
                <a:cubicBezTo>
                  <a:pt x="6" y="0"/>
                  <a:pt x="12" y="-1"/>
                  <a:pt x="18" y="-1"/>
                </a:cubicBezTo>
                <a:cubicBezTo>
                  <a:pt x="11947" y="-1"/>
                  <a:pt x="21618" y="9670"/>
                  <a:pt x="21618" y="21600"/>
                </a:cubicBezTo>
              </a:path>
              <a:path w="21618" h="21600" stroke="0" extrusionOk="0">
                <a:moveTo>
                  <a:pt x="0" y="0"/>
                </a:moveTo>
                <a:cubicBezTo>
                  <a:pt x="6" y="0"/>
                  <a:pt x="12" y="-1"/>
                  <a:pt x="18" y="-1"/>
                </a:cubicBezTo>
                <a:cubicBezTo>
                  <a:pt x="11947" y="-1"/>
                  <a:pt x="21618" y="9670"/>
                  <a:pt x="21618" y="21600"/>
                </a:cubicBezTo>
                <a:lnTo>
                  <a:pt x="18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9" name="Arc 32"/>
          <p:cNvSpPr>
            <a:spLocks/>
          </p:cNvSpPr>
          <p:nvPr/>
        </p:nvSpPr>
        <p:spPr bwMode="auto">
          <a:xfrm rot="10800000">
            <a:off x="4973638" y="795338"/>
            <a:ext cx="3676650" cy="2874962"/>
          </a:xfrm>
          <a:custGeom>
            <a:avLst/>
            <a:gdLst>
              <a:gd name="T0" fmla="*/ 2147483647 w 19241"/>
              <a:gd name="T1" fmla="*/ 0 h 20867"/>
              <a:gd name="T2" fmla="*/ 2147483647 w 19241"/>
              <a:gd name="T3" fmla="*/ 2147483647 h 20867"/>
              <a:gd name="T4" fmla="*/ 0 w 19241"/>
              <a:gd name="T5" fmla="*/ 2147483647 h 20867"/>
              <a:gd name="T6" fmla="*/ 0 60000 65536"/>
              <a:gd name="T7" fmla="*/ 0 60000 65536"/>
              <a:gd name="T8" fmla="*/ 0 60000 65536"/>
              <a:gd name="T9" fmla="*/ 0 w 19241"/>
              <a:gd name="T10" fmla="*/ 0 h 20867"/>
              <a:gd name="T11" fmla="*/ 19241 w 19241"/>
              <a:gd name="T12" fmla="*/ 20867 h 2086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41" h="20867" fill="none" extrusionOk="0">
                <a:moveTo>
                  <a:pt x="5580" y="0"/>
                </a:moveTo>
                <a:cubicBezTo>
                  <a:pt x="11494" y="1582"/>
                  <a:pt x="16459" y="5598"/>
                  <a:pt x="19241" y="11051"/>
                </a:cubicBezTo>
              </a:path>
              <a:path w="19241" h="20867" stroke="0" extrusionOk="0">
                <a:moveTo>
                  <a:pt x="5580" y="0"/>
                </a:moveTo>
                <a:cubicBezTo>
                  <a:pt x="11494" y="1582"/>
                  <a:pt x="16459" y="5598"/>
                  <a:pt x="19241" y="11051"/>
                </a:cubicBezTo>
                <a:lnTo>
                  <a:pt x="0" y="20867"/>
                </a:lnTo>
                <a:lnTo>
                  <a:pt x="5580" y="0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1" name="Arc 31"/>
          <p:cNvSpPr>
            <a:spLocks/>
          </p:cNvSpPr>
          <p:nvPr/>
        </p:nvSpPr>
        <p:spPr bwMode="auto">
          <a:xfrm rot="10800000">
            <a:off x="4348163" y="939800"/>
            <a:ext cx="3675062" cy="2963863"/>
          </a:xfrm>
          <a:custGeom>
            <a:avLst/>
            <a:gdLst>
              <a:gd name="T0" fmla="*/ 2147483647 w 19230"/>
              <a:gd name="T1" fmla="*/ 0 h 21510"/>
              <a:gd name="T2" fmla="*/ 2147483647 w 19230"/>
              <a:gd name="T3" fmla="*/ 2147483647 h 21510"/>
              <a:gd name="T4" fmla="*/ 0 w 19230"/>
              <a:gd name="T5" fmla="*/ 2147483647 h 21510"/>
              <a:gd name="T6" fmla="*/ 0 60000 65536"/>
              <a:gd name="T7" fmla="*/ 0 60000 65536"/>
              <a:gd name="T8" fmla="*/ 0 60000 65536"/>
              <a:gd name="T9" fmla="*/ 0 w 19230"/>
              <a:gd name="T10" fmla="*/ 0 h 21510"/>
              <a:gd name="T11" fmla="*/ 19230 w 19230"/>
              <a:gd name="T12" fmla="*/ 21510 h 21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30" h="21510" fill="none" extrusionOk="0">
                <a:moveTo>
                  <a:pt x="1968" y="-1"/>
                </a:moveTo>
                <a:cubicBezTo>
                  <a:pt x="9342" y="674"/>
                  <a:pt x="15857" y="5080"/>
                  <a:pt x="19230" y="11672"/>
                </a:cubicBezTo>
              </a:path>
              <a:path w="19230" h="21510" stroke="0" extrusionOk="0">
                <a:moveTo>
                  <a:pt x="1968" y="-1"/>
                </a:moveTo>
                <a:cubicBezTo>
                  <a:pt x="9342" y="674"/>
                  <a:pt x="15857" y="5080"/>
                  <a:pt x="19230" y="11672"/>
                </a:cubicBezTo>
                <a:lnTo>
                  <a:pt x="0" y="21510"/>
                </a:lnTo>
                <a:lnTo>
                  <a:pt x="1968" y="-1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2" name="Arc 30"/>
          <p:cNvSpPr>
            <a:spLocks/>
          </p:cNvSpPr>
          <p:nvPr/>
        </p:nvSpPr>
        <p:spPr bwMode="auto">
          <a:xfrm rot="10800000">
            <a:off x="3597275" y="1304925"/>
            <a:ext cx="3914775" cy="2963863"/>
          </a:xfrm>
          <a:custGeom>
            <a:avLst/>
            <a:gdLst>
              <a:gd name="T0" fmla="*/ 2147483647 w 20487"/>
              <a:gd name="T1" fmla="*/ 0 h 21510"/>
              <a:gd name="T2" fmla="*/ 2147483647 w 20487"/>
              <a:gd name="T3" fmla="*/ 2147483647 h 21510"/>
              <a:gd name="T4" fmla="*/ 0 w 20487"/>
              <a:gd name="T5" fmla="*/ 2147483647 h 21510"/>
              <a:gd name="T6" fmla="*/ 0 60000 65536"/>
              <a:gd name="T7" fmla="*/ 0 60000 65536"/>
              <a:gd name="T8" fmla="*/ 0 60000 65536"/>
              <a:gd name="T9" fmla="*/ 0 w 20487"/>
              <a:gd name="T10" fmla="*/ 0 h 21510"/>
              <a:gd name="T11" fmla="*/ 20487 w 20487"/>
              <a:gd name="T12" fmla="*/ 21510 h 21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87" h="21510" fill="none" extrusionOk="0">
                <a:moveTo>
                  <a:pt x="1968" y="-1"/>
                </a:moveTo>
                <a:cubicBezTo>
                  <a:pt x="10504" y="780"/>
                  <a:pt x="17771" y="6536"/>
                  <a:pt x="20487" y="14666"/>
                </a:cubicBezTo>
              </a:path>
              <a:path w="20487" h="21510" stroke="0" extrusionOk="0">
                <a:moveTo>
                  <a:pt x="1968" y="-1"/>
                </a:moveTo>
                <a:cubicBezTo>
                  <a:pt x="10504" y="780"/>
                  <a:pt x="17771" y="6536"/>
                  <a:pt x="20487" y="14666"/>
                </a:cubicBezTo>
                <a:lnTo>
                  <a:pt x="0" y="21510"/>
                </a:lnTo>
                <a:lnTo>
                  <a:pt x="1968" y="-1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3" name="Arc 22"/>
          <p:cNvSpPr>
            <a:spLocks/>
          </p:cNvSpPr>
          <p:nvPr/>
        </p:nvSpPr>
        <p:spPr bwMode="auto">
          <a:xfrm rot="10800000">
            <a:off x="2970213" y="1863725"/>
            <a:ext cx="3730625" cy="2833688"/>
          </a:xfrm>
          <a:custGeom>
            <a:avLst/>
            <a:gdLst>
              <a:gd name="T0" fmla="*/ 0 w 21281"/>
              <a:gd name="T1" fmla="*/ 0 h 21600"/>
              <a:gd name="T2" fmla="*/ 2147483647 w 21281"/>
              <a:gd name="T3" fmla="*/ 2147483647 h 21600"/>
              <a:gd name="T4" fmla="*/ 48493742 w 21281"/>
              <a:gd name="T5" fmla="*/ 2147483647 h 21600"/>
              <a:gd name="T6" fmla="*/ 0 60000 65536"/>
              <a:gd name="T7" fmla="*/ 0 60000 65536"/>
              <a:gd name="T8" fmla="*/ 0 60000 65536"/>
              <a:gd name="T9" fmla="*/ 0 w 21281"/>
              <a:gd name="T10" fmla="*/ 0 h 21600"/>
              <a:gd name="T11" fmla="*/ 21281 w 2128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1" h="21600" fill="none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0490" y="-1"/>
                  <a:pt x="19459" y="7525"/>
                  <a:pt x="21280" y="17848"/>
                </a:cubicBezTo>
              </a:path>
              <a:path w="21281" h="21600" stroke="0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0490" y="-1"/>
                  <a:pt x="19459" y="7525"/>
                  <a:pt x="21280" y="17848"/>
                </a:cubicBezTo>
                <a:lnTo>
                  <a:pt x="9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4" name="Arc 29"/>
          <p:cNvSpPr>
            <a:spLocks/>
          </p:cNvSpPr>
          <p:nvPr/>
        </p:nvSpPr>
        <p:spPr bwMode="auto">
          <a:xfrm rot="10800000">
            <a:off x="2563813" y="2897188"/>
            <a:ext cx="2073275" cy="19081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5" name="Oval 39"/>
          <p:cNvSpPr>
            <a:spLocks noChangeArrowheads="1"/>
          </p:cNvSpPr>
          <p:nvPr/>
        </p:nvSpPr>
        <p:spPr bwMode="auto">
          <a:xfrm>
            <a:off x="4468813" y="4113213"/>
            <a:ext cx="261937" cy="2619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6" name="Oval 40"/>
          <p:cNvSpPr>
            <a:spLocks noChangeArrowheads="1"/>
          </p:cNvSpPr>
          <p:nvPr/>
        </p:nvSpPr>
        <p:spPr bwMode="auto">
          <a:xfrm>
            <a:off x="5021263" y="3608388"/>
            <a:ext cx="261937" cy="2619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7" name="Freeform 43"/>
          <p:cNvSpPr>
            <a:spLocks/>
          </p:cNvSpPr>
          <p:nvPr/>
        </p:nvSpPr>
        <p:spPr bwMode="auto">
          <a:xfrm>
            <a:off x="2743200" y="2762250"/>
            <a:ext cx="3943350" cy="2162175"/>
          </a:xfrm>
          <a:custGeom>
            <a:avLst/>
            <a:gdLst>
              <a:gd name="T0" fmla="*/ 0 w 2484"/>
              <a:gd name="T1" fmla="*/ 2147483647 h 1362"/>
              <a:gd name="T2" fmla="*/ 1451610000 w 2484"/>
              <a:gd name="T3" fmla="*/ 2147483647 h 1362"/>
              <a:gd name="T4" fmla="*/ 2147483647 w 2484"/>
              <a:gd name="T5" fmla="*/ 2147483647 h 1362"/>
              <a:gd name="T6" fmla="*/ 2147483647 w 2484"/>
              <a:gd name="T7" fmla="*/ 1542335625 h 1362"/>
              <a:gd name="T8" fmla="*/ 2147483647 w 2484"/>
              <a:gd name="T9" fmla="*/ 967740000 h 1362"/>
              <a:gd name="T10" fmla="*/ 2147483647 w 2484"/>
              <a:gd name="T11" fmla="*/ 544353750 h 1362"/>
              <a:gd name="T12" fmla="*/ 2147483647 w 2484"/>
              <a:gd name="T13" fmla="*/ 0 h 13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84"/>
              <a:gd name="T22" fmla="*/ 0 h 1362"/>
              <a:gd name="T23" fmla="*/ 2484 w 2484"/>
              <a:gd name="T24" fmla="*/ 1362 h 13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84" h="1362">
                <a:moveTo>
                  <a:pt x="0" y="1362"/>
                </a:moveTo>
                <a:cubicBezTo>
                  <a:pt x="190" y="1284"/>
                  <a:pt x="380" y="1207"/>
                  <a:pt x="576" y="1134"/>
                </a:cubicBezTo>
                <a:cubicBezTo>
                  <a:pt x="772" y="1061"/>
                  <a:pt x="1018" y="1011"/>
                  <a:pt x="1176" y="924"/>
                </a:cubicBezTo>
                <a:cubicBezTo>
                  <a:pt x="1334" y="837"/>
                  <a:pt x="1416" y="702"/>
                  <a:pt x="1524" y="612"/>
                </a:cubicBezTo>
                <a:cubicBezTo>
                  <a:pt x="1632" y="522"/>
                  <a:pt x="1732" y="450"/>
                  <a:pt x="1824" y="384"/>
                </a:cubicBezTo>
                <a:cubicBezTo>
                  <a:pt x="1916" y="318"/>
                  <a:pt x="1966" y="280"/>
                  <a:pt x="2076" y="216"/>
                </a:cubicBezTo>
                <a:cubicBezTo>
                  <a:pt x="2186" y="152"/>
                  <a:pt x="2335" y="76"/>
                  <a:pt x="2484" y="0"/>
                </a:cubicBezTo>
              </a:path>
            </a:pathLst>
          </a:custGeom>
          <a:noFill/>
          <a:ln w="76200">
            <a:solidFill>
              <a:srgbClr val="555555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8" name="Oval 41"/>
          <p:cNvSpPr>
            <a:spLocks noChangeArrowheads="1"/>
          </p:cNvSpPr>
          <p:nvPr/>
        </p:nvSpPr>
        <p:spPr bwMode="auto">
          <a:xfrm>
            <a:off x="5507038" y="3246438"/>
            <a:ext cx="261937" cy="2619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9" name="Oval 42"/>
          <p:cNvSpPr>
            <a:spLocks noChangeArrowheads="1"/>
          </p:cNvSpPr>
          <p:nvPr/>
        </p:nvSpPr>
        <p:spPr bwMode="auto">
          <a:xfrm>
            <a:off x="5907088" y="2989263"/>
            <a:ext cx="261937" cy="2619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0" name="Oval 38"/>
          <p:cNvSpPr>
            <a:spLocks noChangeArrowheads="1"/>
          </p:cNvSpPr>
          <p:nvPr/>
        </p:nvSpPr>
        <p:spPr bwMode="auto">
          <a:xfrm>
            <a:off x="3516313" y="4482306"/>
            <a:ext cx="261937" cy="2619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1" name="Oval 24"/>
          <p:cNvSpPr>
            <a:spLocks noChangeArrowheads="1"/>
          </p:cNvSpPr>
          <p:nvPr/>
        </p:nvSpPr>
        <p:spPr bwMode="auto">
          <a:xfrm>
            <a:off x="6173788" y="4532313"/>
            <a:ext cx="261937" cy="2619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949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3323" y="450727"/>
            <a:ext cx="8695857" cy="331151"/>
          </a:xfrm>
        </p:spPr>
        <p:txBody>
          <a:bodyPr/>
          <a:lstStyle/>
          <a:p>
            <a:r>
              <a:rPr lang="de-DE" smtClean="0"/>
              <a:t>Pareto-OPTIMALITÄT: DIE KONTRAKTKURVE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10266" y="6475038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 flipH="1">
            <a:off x="1079500" y="2560638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2262188" y="1000125"/>
            <a:ext cx="0" cy="411956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7237413" y="2551113"/>
            <a:ext cx="0" cy="381000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2271713" y="5129213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Arc 23"/>
          <p:cNvSpPr>
            <a:spLocks/>
          </p:cNvSpPr>
          <p:nvPr/>
        </p:nvSpPr>
        <p:spPr bwMode="auto">
          <a:xfrm rot="10800000">
            <a:off x="2903538" y="1901825"/>
            <a:ext cx="3786187" cy="28336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762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Arc 24"/>
          <p:cNvSpPr>
            <a:spLocks/>
          </p:cNvSpPr>
          <p:nvPr/>
        </p:nvSpPr>
        <p:spPr bwMode="auto">
          <a:xfrm>
            <a:off x="1971675" y="3081338"/>
            <a:ext cx="4740275" cy="2571750"/>
          </a:xfrm>
          <a:custGeom>
            <a:avLst/>
            <a:gdLst>
              <a:gd name="T0" fmla="*/ 0 w 21607"/>
              <a:gd name="T1" fmla="*/ 0 h 21600"/>
              <a:gd name="T2" fmla="*/ 2147483647 w 21607"/>
              <a:gd name="T3" fmla="*/ 2147483647 h 21600"/>
              <a:gd name="T4" fmla="*/ 73928063 w 2160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7"/>
              <a:gd name="T10" fmla="*/ 0 h 21600"/>
              <a:gd name="T11" fmla="*/ 21607 w 2160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7" h="21600" fill="none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</a:path>
              <a:path w="21607" h="21600" stroke="0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  <a:lnTo>
                  <a:pt x="7" y="21600"/>
                </a:lnTo>
                <a:lnTo>
                  <a:pt x="0" y="0"/>
                </a:lnTo>
                <a:close/>
              </a:path>
            </a:pathLst>
          </a:custGeom>
          <a:noFill/>
          <a:ln w="762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Freeform 28"/>
          <p:cNvSpPr>
            <a:spLocks/>
          </p:cNvSpPr>
          <p:nvPr/>
        </p:nvSpPr>
        <p:spPr bwMode="auto">
          <a:xfrm>
            <a:off x="3352800" y="3187700"/>
            <a:ext cx="3028950" cy="1517650"/>
          </a:xfrm>
          <a:custGeom>
            <a:avLst/>
            <a:gdLst>
              <a:gd name="T0" fmla="*/ 0 w 1908"/>
              <a:gd name="T1" fmla="*/ 0 h 956"/>
              <a:gd name="T2" fmla="*/ 322580000 w 1908"/>
              <a:gd name="T3" fmla="*/ 443547500 h 956"/>
              <a:gd name="T4" fmla="*/ 735885625 w 1908"/>
              <a:gd name="T5" fmla="*/ 836691875 h 956"/>
              <a:gd name="T6" fmla="*/ 1189513750 w 1908"/>
              <a:gd name="T7" fmla="*/ 1209675000 h 956"/>
              <a:gd name="T8" fmla="*/ 1764109375 w 1908"/>
              <a:gd name="T9" fmla="*/ 1542335625 h 956"/>
              <a:gd name="T10" fmla="*/ 2147483647 w 1908"/>
              <a:gd name="T11" fmla="*/ 1844754375 h 956"/>
              <a:gd name="T12" fmla="*/ 2147483647 w 1908"/>
              <a:gd name="T13" fmla="*/ 2026205625 h 956"/>
              <a:gd name="T14" fmla="*/ 2147483647 w 1908"/>
              <a:gd name="T15" fmla="*/ 2147483647 h 956"/>
              <a:gd name="T16" fmla="*/ 2147483647 w 1908"/>
              <a:gd name="T17" fmla="*/ 2147483647 h 956"/>
              <a:gd name="T18" fmla="*/ 2147483647 w 1908"/>
              <a:gd name="T19" fmla="*/ 2147483647 h 956"/>
              <a:gd name="T20" fmla="*/ 2147483647 w 1908"/>
              <a:gd name="T21" fmla="*/ 1925399375 h 956"/>
              <a:gd name="T22" fmla="*/ 2147483647 w 1908"/>
              <a:gd name="T23" fmla="*/ 1512093750 h 956"/>
              <a:gd name="T24" fmla="*/ 2147483647 w 1908"/>
              <a:gd name="T25" fmla="*/ 1189513750 h 956"/>
              <a:gd name="T26" fmla="*/ 2147483647 w 1908"/>
              <a:gd name="T27" fmla="*/ 897175625 h 956"/>
              <a:gd name="T28" fmla="*/ 2147483647 w 1908"/>
              <a:gd name="T29" fmla="*/ 635079375 h 956"/>
              <a:gd name="T30" fmla="*/ 1713706250 w 1908"/>
              <a:gd name="T31" fmla="*/ 433466875 h 956"/>
              <a:gd name="T32" fmla="*/ 1108868750 w 1908"/>
              <a:gd name="T33" fmla="*/ 252015625 h 956"/>
              <a:gd name="T34" fmla="*/ 675401875 w 1908"/>
              <a:gd name="T35" fmla="*/ 131048125 h 956"/>
              <a:gd name="T36" fmla="*/ 0 w 1908"/>
              <a:gd name="T37" fmla="*/ 0 h 95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908"/>
              <a:gd name="T58" fmla="*/ 0 h 956"/>
              <a:gd name="T59" fmla="*/ 1908 w 1908"/>
              <a:gd name="T60" fmla="*/ 956 h 95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908" h="956">
                <a:moveTo>
                  <a:pt x="0" y="0"/>
                </a:moveTo>
                <a:lnTo>
                  <a:pt x="128" y="176"/>
                </a:lnTo>
                <a:lnTo>
                  <a:pt x="292" y="332"/>
                </a:lnTo>
                <a:lnTo>
                  <a:pt x="472" y="480"/>
                </a:lnTo>
                <a:lnTo>
                  <a:pt x="700" y="612"/>
                </a:lnTo>
                <a:lnTo>
                  <a:pt x="928" y="732"/>
                </a:lnTo>
                <a:lnTo>
                  <a:pt x="1136" y="804"/>
                </a:lnTo>
                <a:lnTo>
                  <a:pt x="1432" y="888"/>
                </a:lnTo>
                <a:lnTo>
                  <a:pt x="1688" y="932"/>
                </a:lnTo>
                <a:lnTo>
                  <a:pt x="1908" y="956"/>
                </a:lnTo>
                <a:lnTo>
                  <a:pt x="1736" y="764"/>
                </a:lnTo>
                <a:lnTo>
                  <a:pt x="1536" y="600"/>
                </a:lnTo>
                <a:lnTo>
                  <a:pt x="1348" y="472"/>
                </a:lnTo>
                <a:lnTo>
                  <a:pt x="1132" y="356"/>
                </a:lnTo>
                <a:lnTo>
                  <a:pt x="912" y="252"/>
                </a:lnTo>
                <a:lnTo>
                  <a:pt x="680" y="172"/>
                </a:lnTo>
                <a:lnTo>
                  <a:pt x="440" y="100"/>
                </a:lnTo>
                <a:lnTo>
                  <a:pt x="268" y="5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 flipV="1">
            <a:off x="6300788" y="2578100"/>
            <a:ext cx="0" cy="20351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6313488" y="4648200"/>
            <a:ext cx="0" cy="47625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6353175" y="4687888"/>
            <a:ext cx="86677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 flipH="1">
            <a:off x="2259013" y="4676775"/>
            <a:ext cx="40830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9" name="Inhaltsplatzhalt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6596710"/>
              </p:ext>
            </p:extLst>
          </p:nvPr>
        </p:nvGraphicFramePr>
        <p:xfrm>
          <a:off x="8415338" y="4924425"/>
          <a:ext cx="38410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5" name="Formel" r:id="rId3" imgW="466882" imgH="524028" progId="Equation.3">
                  <p:embed/>
                </p:oleObj>
              </mc:Choice>
              <mc:Fallback>
                <p:oleObj name="Formel" r:id="rId3" imgW="466882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5338" y="4924425"/>
                        <a:ext cx="384105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029959"/>
              </p:ext>
            </p:extLst>
          </p:nvPr>
        </p:nvGraphicFramePr>
        <p:xfrm>
          <a:off x="7321551" y="4367213"/>
          <a:ext cx="444224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6" name="Formel" r:id="rId5" imgW="485887" imgH="524028" progId="Equation.3">
                  <p:embed/>
                </p:oleObj>
              </mc:Choice>
              <mc:Fallback>
                <p:oleObj name="Formel" r:id="rId5" imgW="48588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1551" y="4367213"/>
                        <a:ext cx="444224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7169320" y="2261923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1861656" y="5006324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graphicFrame>
        <p:nvGraphicFramePr>
          <p:cNvPr id="21" name="Objek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273823"/>
              </p:ext>
            </p:extLst>
          </p:nvPr>
        </p:nvGraphicFramePr>
        <p:xfrm>
          <a:off x="6173787" y="2001077"/>
          <a:ext cx="512763" cy="478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7" name="Formel" r:id="rId7" imgW="485887" imgH="524028" progId="Equation.3">
                  <p:embed/>
                </p:oleObj>
              </mc:Choice>
              <mc:Fallback>
                <p:oleObj name="Formel" r:id="rId7" imgW="48588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3787" y="2001077"/>
                        <a:ext cx="512763" cy="4785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9539212"/>
              </p:ext>
            </p:extLst>
          </p:nvPr>
        </p:nvGraphicFramePr>
        <p:xfrm>
          <a:off x="1765300" y="1000125"/>
          <a:ext cx="382588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8" name="Formel" r:id="rId9" imgW="466882" imgH="524028" progId="Equation.3">
                  <p:embed/>
                </p:oleObj>
              </mc:Choice>
              <mc:Fallback>
                <p:oleObj name="Formel" r:id="rId9" imgW="466882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1000125"/>
                        <a:ext cx="382588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9922137"/>
              </p:ext>
            </p:extLst>
          </p:nvPr>
        </p:nvGraphicFramePr>
        <p:xfrm>
          <a:off x="689113" y="2186609"/>
          <a:ext cx="377687" cy="470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9" name="Formel" r:id="rId11" imgW="428513" imgH="524028" progId="Equation.3">
                  <p:embed/>
                </p:oleObj>
              </mc:Choice>
              <mc:Fallback>
                <p:oleObj name="Formel" r:id="rId11" imgW="428513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113" y="2186609"/>
                        <a:ext cx="377687" cy="4708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023163"/>
              </p:ext>
            </p:extLst>
          </p:nvPr>
        </p:nvGraphicFramePr>
        <p:xfrm>
          <a:off x="1630016" y="4367212"/>
          <a:ext cx="536921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80" name="Formel" r:id="rId13" imgW="523897" imgH="524028" progId="Equation.3">
                  <p:embed/>
                </p:oleObj>
              </mc:Choice>
              <mc:Fallback>
                <p:oleObj name="Formel" r:id="rId13" imgW="52389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0016" y="4367212"/>
                        <a:ext cx="536921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1362247"/>
              </p:ext>
            </p:extLst>
          </p:nvPr>
        </p:nvGraphicFramePr>
        <p:xfrm>
          <a:off x="6016487" y="5175922"/>
          <a:ext cx="543339" cy="477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81" name="Formel" r:id="rId15" imgW="523897" imgH="524028" progId="Equation.3">
                  <p:embed/>
                </p:oleObj>
              </mc:Choice>
              <mc:Fallback>
                <p:oleObj name="Formel" r:id="rId15" imgW="52389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487" y="5175922"/>
                        <a:ext cx="543339" cy="4773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4110908" y="1119809"/>
            <a:ext cx="283757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PARETO-VERBESSERNDE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ALLOKATIONEN</a:t>
            </a:r>
            <a:endParaRPr lang="en-US" altLang="de-DE" sz="1600" dirty="0"/>
          </a:p>
        </p:txBody>
      </p:sp>
      <p:sp>
        <p:nvSpPr>
          <p:cNvPr id="33" name="Line 27"/>
          <p:cNvSpPr>
            <a:spLocks noChangeShapeType="1"/>
          </p:cNvSpPr>
          <p:nvPr/>
        </p:nvSpPr>
        <p:spPr bwMode="auto">
          <a:xfrm flipV="1">
            <a:off x="3308067" y="4532312"/>
            <a:ext cx="535064" cy="128722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8" name="Freeform 34"/>
          <p:cNvSpPr>
            <a:spLocks/>
          </p:cNvSpPr>
          <p:nvPr/>
        </p:nvSpPr>
        <p:spPr bwMode="auto">
          <a:xfrm>
            <a:off x="2743200" y="2762250"/>
            <a:ext cx="3943350" cy="2162175"/>
          </a:xfrm>
          <a:custGeom>
            <a:avLst/>
            <a:gdLst>
              <a:gd name="T0" fmla="*/ 0 w 2484"/>
              <a:gd name="T1" fmla="*/ 2147483647 h 1362"/>
              <a:gd name="T2" fmla="*/ 1451610000 w 2484"/>
              <a:gd name="T3" fmla="*/ 2147483647 h 1362"/>
              <a:gd name="T4" fmla="*/ 2147483647 w 2484"/>
              <a:gd name="T5" fmla="*/ 2147483647 h 1362"/>
              <a:gd name="T6" fmla="*/ 2147483647 w 2484"/>
              <a:gd name="T7" fmla="*/ 1542335625 h 1362"/>
              <a:gd name="T8" fmla="*/ 2147483647 w 2484"/>
              <a:gd name="T9" fmla="*/ 967740000 h 1362"/>
              <a:gd name="T10" fmla="*/ 2147483647 w 2484"/>
              <a:gd name="T11" fmla="*/ 544353750 h 1362"/>
              <a:gd name="T12" fmla="*/ 2147483647 w 2484"/>
              <a:gd name="T13" fmla="*/ 0 h 13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84"/>
              <a:gd name="T22" fmla="*/ 0 h 1362"/>
              <a:gd name="T23" fmla="*/ 2484 w 2484"/>
              <a:gd name="T24" fmla="*/ 1362 h 13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84" h="1362">
                <a:moveTo>
                  <a:pt x="0" y="1362"/>
                </a:moveTo>
                <a:cubicBezTo>
                  <a:pt x="190" y="1284"/>
                  <a:pt x="380" y="1207"/>
                  <a:pt x="576" y="1134"/>
                </a:cubicBezTo>
                <a:cubicBezTo>
                  <a:pt x="772" y="1061"/>
                  <a:pt x="1018" y="1011"/>
                  <a:pt x="1176" y="924"/>
                </a:cubicBezTo>
                <a:cubicBezTo>
                  <a:pt x="1334" y="837"/>
                  <a:pt x="1416" y="702"/>
                  <a:pt x="1524" y="612"/>
                </a:cubicBezTo>
                <a:cubicBezTo>
                  <a:pt x="1632" y="522"/>
                  <a:pt x="1732" y="450"/>
                  <a:pt x="1824" y="384"/>
                </a:cubicBezTo>
                <a:cubicBezTo>
                  <a:pt x="1916" y="318"/>
                  <a:pt x="1966" y="280"/>
                  <a:pt x="2076" y="216"/>
                </a:cubicBezTo>
                <a:cubicBezTo>
                  <a:pt x="2186" y="152"/>
                  <a:pt x="2335" y="76"/>
                  <a:pt x="2484" y="0"/>
                </a:cubicBezTo>
              </a:path>
            </a:pathLst>
          </a:custGeom>
          <a:noFill/>
          <a:ln w="76200">
            <a:solidFill>
              <a:srgbClr val="555555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auto">
          <a:xfrm>
            <a:off x="4468813" y="4113213"/>
            <a:ext cx="261937" cy="26193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auto">
          <a:xfrm>
            <a:off x="5021263" y="3608388"/>
            <a:ext cx="261937" cy="26193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2" name="Oval 25"/>
          <p:cNvSpPr>
            <a:spLocks noChangeArrowheads="1"/>
          </p:cNvSpPr>
          <p:nvPr/>
        </p:nvSpPr>
        <p:spPr bwMode="auto">
          <a:xfrm>
            <a:off x="6173788" y="4532313"/>
            <a:ext cx="261937" cy="26193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4" name="Rectangle 26"/>
          <p:cNvSpPr>
            <a:spLocks noChangeArrowheads="1"/>
          </p:cNvSpPr>
          <p:nvPr/>
        </p:nvSpPr>
        <p:spPr bwMode="auto">
          <a:xfrm>
            <a:off x="1943891" y="5653295"/>
            <a:ext cx="204491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KONTRAKTKURVE</a:t>
            </a:r>
            <a:endParaRPr lang="en-US" altLang="de-DE" sz="1600" dirty="0"/>
          </a:p>
        </p:txBody>
      </p:sp>
      <p:sp>
        <p:nvSpPr>
          <p:cNvPr id="35" name="Line 30"/>
          <p:cNvSpPr>
            <a:spLocks noChangeShapeType="1"/>
          </p:cNvSpPr>
          <p:nvPr/>
        </p:nvSpPr>
        <p:spPr bwMode="auto">
          <a:xfrm flipH="1">
            <a:off x="4867275" y="1729177"/>
            <a:ext cx="219868" cy="2217347"/>
          </a:xfrm>
          <a:prstGeom prst="line">
            <a:avLst/>
          </a:prstGeom>
          <a:noFill/>
          <a:ln w="50800">
            <a:solidFill>
              <a:srgbClr val="FFC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813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4" y="808535"/>
            <a:ext cx="8695857" cy="317899"/>
          </a:xfrm>
        </p:spPr>
        <p:txBody>
          <a:bodyPr/>
          <a:lstStyle/>
          <a:p>
            <a:r>
              <a:rPr lang="de-DE" dirty="0" smtClean="0"/>
              <a:t>TAUSCH AUF WETTBEWERBSMärkten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11965"/>
            <a:ext cx="8697417" cy="5128591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AUF EINEM WETTBEWERBS-(KONKURRENZ-)MARKT IST JEDE KONSUMENTIN PREISNEHMERIN, D. H. JEDE MAXIMIERT IHREN NUTZEN FÜR DIE JEWEILS GEGEBENE AUSSTATTUNG UND DIE GEGEBENEN PREISE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NETTONACHFRAGEN DER BEIDEN KONSUMENTINNEN NACH BEIDEN GÜTERN LAUTEN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FÜR KONSUMENTIN a: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FÜR KONSUMENTIN B: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	   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IM ALLGEMEINEN GLEICHGEWICHT MUSS für die preise 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GELTEN: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	 und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Beginnen wir mit beliebigen preisen mit EINER überschussnachfrage nach gut 2 und EINEM überschussangebot VON gut 1. Dann muss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fallen UND 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steigen.        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Grafisch bedeutet das, dass sich die budgetgerade im ausstattungspunkt drehen muss – sie wird flacher.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800047"/>
              </p:ext>
            </p:extLst>
          </p:nvPr>
        </p:nvGraphicFramePr>
        <p:xfrm>
          <a:off x="4426227" y="2796209"/>
          <a:ext cx="1249776" cy="318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8" name="Formel" r:id="rId3" imgW="1495313" imgH="524028" progId="Equation.3">
                  <p:embed/>
                </p:oleObj>
              </mc:Choice>
              <mc:Fallback>
                <p:oleObj name="Formel" r:id="rId3" imgW="1495313" imgH="52402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6227" y="2796209"/>
                        <a:ext cx="1249776" cy="3180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3975509"/>
              </p:ext>
            </p:extLst>
          </p:nvPr>
        </p:nvGraphicFramePr>
        <p:xfrm>
          <a:off x="6904383" y="2851288"/>
          <a:ext cx="1350134" cy="289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9" name="Formel" r:id="rId5" imgW="1609703" imgH="524028" progId="Equation.3">
                  <p:embed/>
                </p:oleObj>
              </mc:Choice>
              <mc:Fallback>
                <p:oleObj name="Formel" r:id="rId5" imgW="1609703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4383" y="2851288"/>
                        <a:ext cx="1350134" cy="2894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0157742"/>
              </p:ext>
            </p:extLst>
          </p:nvPr>
        </p:nvGraphicFramePr>
        <p:xfrm>
          <a:off x="4452730" y="3313043"/>
          <a:ext cx="1192695" cy="318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0" name="Formel" r:id="rId7" imgW="1419292" imgH="524028" progId="Equation.3">
                  <p:embed/>
                </p:oleObj>
              </mc:Choice>
              <mc:Fallback>
                <p:oleObj name="Formel" r:id="rId7" imgW="1419292" imgH="52402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730" y="3313043"/>
                        <a:ext cx="1192695" cy="3180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166653"/>
              </p:ext>
            </p:extLst>
          </p:nvPr>
        </p:nvGraphicFramePr>
        <p:xfrm>
          <a:off x="6891129" y="3326641"/>
          <a:ext cx="1364975" cy="304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1" name="Formel" r:id="rId9" imgW="1533682" imgH="524028" progId="Equation.3">
                  <p:embed/>
                </p:oleObj>
              </mc:Choice>
              <mc:Fallback>
                <p:oleObj name="Formel" r:id="rId9" imgW="1533682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1129" y="3326641"/>
                        <a:ext cx="1364975" cy="3044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2915476"/>
              </p:ext>
            </p:extLst>
          </p:nvPr>
        </p:nvGraphicFramePr>
        <p:xfrm>
          <a:off x="1868558" y="4308269"/>
          <a:ext cx="2351364" cy="356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2" name="Formel" r:id="rId11" imgW="3305108" imgH="524028" progId="Equation.3">
                  <p:embed/>
                </p:oleObj>
              </mc:Choice>
              <mc:Fallback>
                <p:oleObj name="Formel" r:id="rId11" imgW="3305108" imgH="52402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8558" y="4308269"/>
                        <a:ext cx="2351364" cy="3564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5573930"/>
              </p:ext>
            </p:extLst>
          </p:nvPr>
        </p:nvGraphicFramePr>
        <p:xfrm>
          <a:off x="5380382" y="4293774"/>
          <a:ext cx="2743200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3" name="Formel" r:id="rId13" imgW="3409816" imgH="524028" progId="Equation.3">
                  <p:embed/>
                </p:oleObj>
              </mc:Choice>
              <mc:Fallback>
                <p:oleObj name="Formel" r:id="rId13" imgW="3409816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0382" y="4293774"/>
                        <a:ext cx="2743200" cy="344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963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77393" y="437475"/>
            <a:ext cx="7893112" cy="331151"/>
          </a:xfrm>
        </p:spPr>
        <p:txBody>
          <a:bodyPr/>
          <a:lstStyle/>
          <a:p>
            <a:r>
              <a:rPr lang="de-DE" dirty="0" smtClean="0"/>
              <a:t>Pareto-OPTIMALITÄT: tausch bei </a:t>
            </a:r>
            <a:r>
              <a:rPr lang="de-DE" dirty="0" err="1" smtClean="0"/>
              <a:t>wettbewerb</a:t>
            </a:r>
            <a:r>
              <a:rPr lang="de-DE" dirty="0" smtClean="0"/>
              <a:t> – grafisch 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10266" y="6475038"/>
            <a:ext cx="8595268" cy="186679"/>
          </a:xfrm>
        </p:spPr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 flipH="1">
            <a:off x="1079500" y="2560638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2262188" y="1000125"/>
            <a:ext cx="0" cy="411956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7237413" y="2551113"/>
            <a:ext cx="0" cy="381000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2271713" y="5129213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 flipV="1">
            <a:off x="6300788" y="2578100"/>
            <a:ext cx="0" cy="20351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6313488" y="4648200"/>
            <a:ext cx="0" cy="47625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6353175" y="4687888"/>
            <a:ext cx="86677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 flipH="1">
            <a:off x="2259013" y="4676775"/>
            <a:ext cx="40830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9" name="Inhaltsplatzhalt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609106"/>
              </p:ext>
            </p:extLst>
          </p:nvPr>
        </p:nvGraphicFramePr>
        <p:xfrm>
          <a:off x="8415338" y="4938713"/>
          <a:ext cx="370853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2" name="Formel" r:id="rId3" imgW="466882" imgH="524028" progId="Equation.3">
                  <p:embed/>
                </p:oleObj>
              </mc:Choice>
              <mc:Fallback>
                <p:oleObj name="Formel" r:id="rId3" imgW="466882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5338" y="4938713"/>
                        <a:ext cx="370853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7408404"/>
              </p:ext>
            </p:extLst>
          </p:nvPr>
        </p:nvGraphicFramePr>
        <p:xfrm>
          <a:off x="7321551" y="4268789"/>
          <a:ext cx="444223" cy="557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3" name="Formel" r:id="rId5" imgW="485887" imgH="524028" progId="Equation.3">
                  <p:embed/>
                </p:oleObj>
              </mc:Choice>
              <mc:Fallback>
                <p:oleObj name="Formel" r:id="rId5" imgW="48588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1551" y="4268789"/>
                        <a:ext cx="444223" cy="557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7145338" y="2092325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1765300" y="4970463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graphicFrame>
        <p:nvGraphicFramePr>
          <p:cNvPr id="21" name="Objek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9698421"/>
              </p:ext>
            </p:extLst>
          </p:nvPr>
        </p:nvGraphicFramePr>
        <p:xfrm>
          <a:off x="6075363" y="2041525"/>
          <a:ext cx="457959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4" name="Formel" r:id="rId7" imgW="485887" imgH="524028" progId="Equation.3">
                  <p:embed/>
                </p:oleObj>
              </mc:Choice>
              <mc:Fallback>
                <p:oleObj name="Formel" r:id="rId7" imgW="48588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5363" y="2041525"/>
                        <a:ext cx="457959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4694344"/>
              </p:ext>
            </p:extLst>
          </p:nvPr>
        </p:nvGraphicFramePr>
        <p:xfrm>
          <a:off x="1765300" y="1000125"/>
          <a:ext cx="445635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5" name="Formel" r:id="rId9" imgW="466882" imgH="524028" progId="Equation.3">
                  <p:embed/>
                </p:oleObj>
              </mc:Choice>
              <mc:Fallback>
                <p:oleObj name="Formel" r:id="rId9" imgW="466882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1000125"/>
                        <a:ext cx="445635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276628"/>
              </p:ext>
            </p:extLst>
          </p:nvPr>
        </p:nvGraphicFramePr>
        <p:xfrm>
          <a:off x="636104" y="2292701"/>
          <a:ext cx="430696" cy="364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6" name="Formel" r:id="rId11" imgW="428513" imgH="524028" progId="Equation.3">
                  <p:embed/>
                </p:oleObj>
              </mc:Choice>
              <mc:Fallback>
                <p:oleObj name="Formel" r:id="rId11" imgW="428513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104" y="2292701"/>
                        <a:ext cx="430696" cy="3647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0376930"/>
              </p:ext>
            </p:extLst>
          </p:nvPr>
        </p:nvGraphicFramePr>
        <p:xfrm>
          <a:off x="1765300" y="4367212"/>
          <a:ext cx="401638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7" name="Formel" r:id="rId13" imgW="523897" imgH="524028" progId="Equation.3">
                  <p:embed/>
                </p:oleObj>
              </mc:Choice>
              <mc:Fallback>
                <p:oleObj name="Formel" r:id="rId13" imgW="52389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4367212"/>
                        <a:ext cx="401638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27014"/>
              </p:ext>
            </p:extLst>
          </p:nvPr>
        </p:nvGraphicFramePr>
        <p:xfrm>
          <a:off x="6173788" y="5197475"/>
          <a:ext cx="420687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8" name="Formel" r:id="rId15" imgW="523897" imgH="524028" progId="Equation.3">
                  <p:embed/>
                </p:oleObj>
              </mc:Choice>
              <mc:Fallback>
                <p:oleObj name="Formel" r:id="rId15" imgW="52389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3788" y="5197475"/>
                        <a:ext cx="420687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Arc 27"/>
          <p:cNvSpPr>
            <a:spLocks/>
          </p:cNvSpPr>
          <p:nvPr/>
        </p:nvSpPr>
        <p:spPr bwMode="auto">
          <a:xfrm>
            <a:off x="863600" y="3513138"/>
            <a:ext cx="5138738" cy="2851150"/>
          </a:xfrm>
          <a:custGeom>
            <a:avLst/>
            <a:gdLst>
              <a:gd name="T0" fmla="*/ 2147483647 w 20281"/>
              <a:gd name="T1" fmla="*/ 0 h 21191"/>
              <a:gd name="T2" fmla="*/ 2147483647 w 20281"/>
              <a:gd name="T3" fmla="*/ 2147483647 h 21191"/>
              <a:gd name="T4" fmla="*/ 0 w 20281"/>
              <a:gd name="T5" fmla="*/ 2147483647 h 21191"/>
              <a:gd name="T6" fmla="*/ 0 60000 65536"/>
              <a:gd name="T7" fmla="*/ 0 60000 65536"/>
              <a:gd name="T8" fmla="*/ 0 60000 65536"/>
              <a:gd name="T9" fmla="*/ 0 w 20281"/>
              <a:gd name="T10" fmla="*/ 0 h 21191"/>
              <a:gd name="T11" fmla="*/ 20281 w 20281"/>
              <a:gd name="T12" fmla="*/ 21191 h 211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281" h="21191" fill="none" extrusionOk="0">
                <a:moveTo>
                  <a:pt x="4183" y="-1"/>
                </a:moveTo>
                <a:cubicBezTo>
                  <a:pt x="11583" y="1460"/>
                  <a:pt x="17685" y="6675"/>
                  <a:pt x="20280" y="13758"/>
                </a:cubicBezTo>
              </a:path>
              <a:path w="20281" h="21191" stroke="0" extrusionOk="0">
                <a:moveTo>
                  <a:pt x="4183" y="-1"/>
                </a:moveTo>
                <a:cubicBezTo>
                  <a:pt x="11583" y="1460"/>
                  <a:pt x="17685" y="6675"/>
                  <a:pt x="20280" y="13758"/>
                </a:cubicBezTo>
                <a:lnTo>
                  <a:pt x="0" y="21191"/>
                </a:lnTo>
                <a:lnTo>
                  <a:pt x="4183" y="-1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6" name="Arc 23"/>
          <p:cNvSpPr>
            <a:spLocks/>
          </p:cNvSpPr>
          <p:nvPr/>
        </p:nvSpPr>
        <p:spPr bwMode="auto">
          <a:xfrm>
            <a:off x="2259013" y="3081338"/>
            <a:ext cx="4452937" cy="2571750"/>
          </a:xfrm>
          <a:custGeom>
            <a:avLst/>
            <a:gdLst>
              <a:gd name="T0" fmla="*/ 0 w 21607"/>
              <a:gd name="T1" fmla="*/ 0 h 21600"/>
              <a:gd name="T2" fmla="*/ 2147483647 w 21607"/>
              <a:gd name="T3" fmla="*/ 2147483647 h 21600"/>
              <a:gd name="T4" fmla="*/ 73928063 w 2160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7"/>
              <a:gd name="T10" fmla="*/ 0 h 21600"/>
              <a:gd name="T11" fmla="*/ 21607 w 2160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7" h="21600" fill="none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</a:path>
              <a:path w="21607" h="21600" stroke="0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  <a:lnTo>
                  <a:pt x="7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2" name="Arc 30"/>
          <p:cNvSpPr>
            <a:spLocks/>
          </p:cNvSpPr>
          <p:nvPr/>
        </p:nvSpPr>
        <p:spPr bwMode="auto">
          <a:xfrm rot="10800000">
            <a:off x="3597275" y="1304925"/>
            <a:ext cx="3914775" cy="2963863"/>
          </a:xfrm>
          <a:custGeom>
            <a:avLst/>
            <a:gdLst>
              <a:gd name="T0" fmla="*/ 2147483647 w 20487"/>
              <a:gd name="T1" fmla="*/ 0 h 21510"/>
              <a:gd name="T2" fmla="*/ 2147483647 w 20487"/>
              <a:gd name="T3" fmla="*/ 2147483647 h 21510"/>
              <a:gd name="T4" fmla="*/ 0 w 20487"/>
              <a:gd name="T5" fmla="*/ 2147483647 h 21510"/>
              <a:gd name="T6" fmla="*/ 0 60000 65536"/>
              <a:gd name="T7" fmla="*/ 0 60000 65536"/>
              <a:gd name="T8" fmla="*/ 0 60000 65536"/>
              <a:gd name="T9" fmla="*/ 0 w 20487"/>
              <a:gd name="T10" fmla="*/ 0 h 21510"/>
              <a:gd name="T11" fmla="*/ 20487 w 20487"/>
              <a:gd name="T12" fmla="*/ 21510 h 21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87" h="21510" fill="none" extrusionOk="0">
                <a:moveTo>
                  <a:pt x="1968" y="-1"/>
                </a:moveTo>
                <a:cubicBezTo>
                  <a:pt x="10504" y="780"/>
                  <a:pt x="17771" y="6536"/>
                  <a:pt x="20487" y="14666"/>
                </a:cubicBezTo>
              </a:path>
              <a:path w="20487" h="21510" stroke="0" extrusionOk="0">
                <a:moveTo>
                  <a:pt x="1968" y="-1"/>
                </a:moveTo>
                <a:cubicBezTo>
                  <a:pt x="10504" y="780"/>
                  <a:pt x="17771" y="6536"/>
                  <a:pt x="20487" y="14666"/>
                </a:cubicBezTo>
                <a:lnTo>
                  <a:pt x="0" y="21510"/>
                </a:lnTo>
                <a:lnTo>
                  <a:pt x="1968" y="-1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3" name="Arc 22"/>
          <p:cNvSpPr>
            <a:spLocks/>
          </p:cNvSpPr>
          <p:nvPr/>
        </p:nvSpPr>
        <p:spPr bwMode="auto">
          <a:xfrm rot="10800000">
            <a:off x="2970213" y="1863725"/>
            <a:ext cx="3730625" cy="2833688"/>
          </a:xfrm>
          <a:custGeom>
            <a:avLst/>
            <a:gdLst>
              <a:gd name="T0" fmla="*/ 0 w 21281"/>
              <a:gd name="T1" fmla="*/ 0 h 21600"/>
              <a:gd name="T2" fmla="*/ 2147483647 w 21281"/>
              <a:gd name="T3" fmla="*/ 2147483647 h 21600"/>
              <a:gd name="T4" fmla="*/ 48493742 w 21281"/>
              <a:gd name="T5" fmla="*/ 2147483647 h 21600"/>
              <a:gd name="T6" fmla="*/ 0 60000 65536"/>
              <a:gd name="T7" fmla="*/ 0 60000 65536"/>
              <a:gd name="T8" fmla="*/ 0 60000 65536"/>
              <a:gd name="T9" fmla="*/ 0 w 21281"/>
              <a:gd name="T10" fmla="*/ 0 h 21600"/>
              <a:gd name="T11" fmla="*/ 21281 w 2128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1" h="21600" fill="none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0490" y="-1"/>
                  <a:pt x="19459" y="7525"/>
                  <a:pt x="21280" y="17848"/>
                </a:cubicBezTo>
              </a:path>
              <a:path w="21281" h="21600" stroke="0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0490" y="-1"/>
                  <a:pt x="19459" y="7525"/>
                  <a:pt x="21280" y="17848"/>
                </a:cubicBezTo>
                <a:lnTo>
                  <a:pt x="9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1" name="Oval 24"/>
          <p:cNvSpPr>
            <a:spLocks noChangeArrowheads="1"/>
          </p:cNvSpPr>
          <p:nvPr/>
        </p:nvSpPr>
        <p:spPr bwMode="auto">
          <a:xfrm>
            <a:off x="6173788" y="4532313"/>
            <a:ext cx="261937" cy="2619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2" name="Arc 29"/>
          <p:cNvSpPr>
            <a:spLocks/>
          </p:cNvSpPr>
          <p:nvPr/>
        </p:nvSpPr>
        <p:spPr bwMode="auto">
          <a:xfrm rot="10800000">
            <a:off x="3116263" y="1612900"/>
            <a:ext cx="3730625" cy="2833688"/>
          </a:xfrm>
          <a:custGeom>
            <a:avLst/>
            <a:gdLst>
              <a:gd name="T0" fmla="*/ 0 w 21281"/>
              <a:gd name="T1" fmla="*/ 0 h 21600"/>
              <a:gd name="T2" fmla="*/ 2147483647 w 21281"/>
              <a:gd name="T3" fmla="*/ 2147483647 h 21600"/>
              <a:gd name="T4" fmla="*/ 48493742 w 21281"/>
              <a:gd name="T5" fmla="*/ 2147483647 h 21600"/>
              <a:gd name="T6" fmla="*/ 0 60000 65536"/>
              <a:gd name="T7" fmla="*/ 0 60000 65536"/>
              <a:gd name="T8" fmla="*/ 0 60000 65536"/>
              <a:gd name="T9" fmla="*/ 0 w 21281"/>
              <a:gd name="T10" fmla="*/ 0 h 21600"/>
              <a:gd name="T11" fmla="*/ 21281 w 2128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1" h="21600" fill="none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0490" y="-1"/>
                  <a:pt x="19459" y="7525"/>
                  <a:pt x="21280" y="17848"/>
                </a:cubicBezTo>
              </a:path>
              <a:path w="21281" h="21600" stroke="0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0490" y="-1"/>
                  <a:pt x="19459" y="7525"/>
                  <a:pt x="21280" y="17848"/>
                </a:cubicBezTo>
                <a:lnTo>
                  <a:pt x="9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3" name="Arc 28"/>
          <p:cNvSpPr>
            <a:spLocks/>
          </p:cNvSpPr>
          <p:nvPr/>
        </p:nvSpPr>
        <p:spPr bwMode="auto">
          <a:xfrm>
            <a:off x="2232970" y="3411539"/>
            <a:ext cx="4071786" cy="2571750"/>
          </a:xfrm>
          <a:custGeom>
            <a:avLst/>
            <a:gdLst>
              <a:gd name="T0" fmla="*/ 0 w 21162"/>
              <a:gd name="T1" fmla="*/ 0 h 21600"/>
              <a:gd name="T2" fmla="*/ 2147483647 w 21162"/>
              <a:gd name="T3" fmla="*/ 2147483647 h 21600"/>
              <a:gd name="T4" fmla="*/ 73854593 w 21162"/>
              <a:gd name="T5" fmla="*/ 2147483647 h 21600"/>
              <a:gd name="T6" fmla="*/ 0 60000 65536"/>
              <a:gd name="T7" fmla="*/ 0 60000 65536"/>
              <a:gd name="T8" fmla="*/ 0 60000 65536"/>
              <a:gd name="T9" fmla="*/ 0 w 21162"/>
              <a:gd name="T10" fmla="*/ 0 h 21600"/>
              <a:gd name="T11" fmla="*/ 21162 w 2116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2" h="21600" fill="none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0255" y="-1"/>
                  <a:pt x="19093" y="7201"/>
                  <a:pt x="21162" y="17238"/>
                </a:cubicBezTo>
              </a:path>
              <a:path w="21162" h="21600" stroke="0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0255" y="-1"/>
                  <a:pt x="19093" y="7201"/>
                  <a:pt x="21162" y="17238"/>
                </a:cubicBezTo>
                <a:lnTo>
                  <a:pt x="7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4" name="Freeform 26"/>
          <p:cNvSpPr>
            <a:spLocks/>
          </p:cNvSpPr>
          <p:nvPr/>
        </p:nvSpPr>
        <p:spPr bwMode="auto">
          <a:xfrm>
            <a:off x="4600575" y="3732213"/>
            <a:ext cx="506413" cy="506412"/>
          </a:xfrm>
          <a:custGeom>
            <a:avLst/>
            <a:gdLst>
              <a:gd name="T0" fmla="*/ 0 w 319"/>
              <a:gd name="T1" fmla="*/ 801408896 h 319"/>
              <a:gd name="T2" fmla="*/ 93246667 w 319"/>
              <a:gd name="T3" fmla="*/ 756046129 h 319"/>
              <a:gd name="T4" fmla="*/ 161290159 w 319"/>
              <a:gd name="T5" fmla="*/ 710683361 h 319"/>
              <a:gd name="T6" fmla="*/ 183972382 w 319"/>
              <a:gd name="T7" fmla="*/ 662799646 h 319"/>
              <a:gd name="T8" fmla="*/ 252015874 w 319"/>
              <a:gd name="T9" fmla="*/ 617436878 h 319"/>
              <a:gd name="T10" fmla="*/ 320060954 w 319"/>
              <a:gd name="T11" fmla="*/ 572074110 h 319"/>
              <a:gd name="T12" fmla="*/ 367943176 w 319"/>
              <a:gd name="T13" fmla="*/ 526711342 h 319"/>
              <a:gd name="T14" fmla="*/ 435988255 w 319"/>
              <a:gd name="T15" fmla="*/ 458667985 h 319"/>
              <a:gd name="T16" fmla="*/ 481351113 w 319"/>
              <a:gd name="T17" fmla="*/ 410784269 h 319"/>
              <a:gd name="T18" fmla="*/ 549394605 w 319"/>
              <a:gd name="T19" fmla="*/ 342740912 h 319"/>
              <a:gd name="T20" fmla="*/ 597278415 w 319"/>
              <a:gd name="T21" fmla="*/ 297378144 h 319"/>
              <a:gd name="T22" fmla="*/ 665321907 w 319"/>
              <a:gd name="T23" fmla="*/ 229333199 h 319"/>
              <a:gd name="T24" fmla="*/ 710684764 w 319"/>
              <a:gd name="T25" fmla="*/ 158768893 h 319"/>
              <a:gd name="T26" fmla="*/ 756047621 w 319"/>
              <a:gd name="T27" fmla="*/ 90725535 h 319"/>
              <a:gd name="T28" fmla="*/ 801410479 w 319"/>
              <a:gd name="T29" fmla="*/ 22680590 h 319"/>
              <a:gd name="T30" fmla="*/ 801410479 w 319"/>
              <a:gd name="T31" fmla="*/ 0 h 3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19"/>
              <a:gd name="T49" fmla="*/ 0 h 319"/>
              <a:gd name="T50" fmla="*/ 319 w 319"/>
              <a:gd name="T51" fmla="*/ 319 h 31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19" h="319">
                <a:moveTo>
                  <a:pt x="0" y="318"/>
                </a:moveTo>
                <a:lnTo>
                  <a:pt x="37" y="300"/>
                </a:lnTo>
                <a:lnTo>
                  <a:pt x="64" y="282"/>
                </a:lnTo>
                <a:lnTo>
                  <a:pt x="73" y="263"/>
                </a:lnTo>
                <a:lnTo>
                  <a:pt x="100" y="245"/>
                </a:lnTo>
                <a:lnTo>
                  <a:pt x="127" y="227"/>
                </a:lnTo>
                <a:lnTo>
                  <a:pt x="146" y="209"/>
                </a:lnTo>
                <a:lnTo>
                  <a:pt x="173" y="182"/>
                </a:lnTo>
                <a:lnTo>
                  <a:pt x="191" y="163"/>
                </a:lnTo>
                <a:lnTo>
                  <a:pt x="218" y="136"/>
                </a:lnTo>
                <a:lnTo>
                  <a:pt x="237" y="118"/>
                </a:lnTo>
                <a:lnTo>
                  <a:pt x="264" y="91"/>
                </a:lnTo>
                <a:lnTo>
                  <a:pt x="282" y="63"/>
                </a:lnTo>
                <a:lnTo>
                  <a:pt x="300" y="36"/>
                </a:lnTo>
                <a:lnTo>
                  <a:pt x="318" y="9"/>
                </a:lnTo>
                <a:lnTo>
                  <a:pt x="318" y="0"/>
                </a:lnTo>
              </a:path>
            </a:pathLst>
          </a:custGeom>
          <a:noFill/>
          <a:ln w="76200" cap="rnd">
            <a:solidFill>
              <a:srgbClr val="555555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5" name="Line 31"/>
          <p:cNvSpPr>
            <a:spLocks noChangeShapeType="1"/>
          </p:cNvSpPr>
          <p:nvPr/>
        </p:nvSpPr>
        <p:spPr bwMode="auto">
          <a:xfrm>
            <a:off x="2827338" y="1943100"/>
            <a:ext cx="4414837" cy="34480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6" name="Line 30"/>
          <p:cNvSpPr>
            <a:spLocks noChangeShapeType="1"/>
          </p:cNvSpPr>
          <p:nvPr/>
        </p:nvSpPr>
        <p:spPr bwMode="auto">
          <a:xfrm flipH="1" flipV="1">
            <a:off x="2260600" y="2844800"/>
            <a:ext cx="4953000" cy="2260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7" name="Arc 32"/>
          <p:cNvSpPr>
            <a:spLocks/>
          </p:cNvSpPr>
          <p:nvPr/>
        </p:nvSpPr>
        <p:spPr bwMode="auto">
          <a:xfrm>
            <a:off x="2422525" y="2041525"/>
            <a:ext cx="592138" cy="869950"/>
          </a:xfrm>
          <a:custGeom>
            <a:avLst/>
            <a:gdLst>
              <a:gd name="T0" fmla="*/ 0 w 21600"/>
              <a:gd name="T1" fmla="*/ 1443722498 h 21355"/>
              <a:gd name="T2" fmla="*/ 378230615 w 21600"/>
              <a:gd name="T3" fmla="*/ 0 h 21355"/>
              <a:gd name="T4" fmla="*/ 445001329 w 21600"/>
              <a:gd name="T5" fmla="*/ 1443722498 h 21355"/>
              <a:gd name="T6" fmla="*/ 0 60000 65536"/>
              <a:gd name="T7" fmla="*/ 0 60000 65536"/>
              <a:gd name="T8" fmla="*/ 0 60000 65536"/>
              <a:gd name="T9" fmla="*/ 0 w 21600"/>
              <a:gd name="T10" fmla="*/ 0 h 21355"/>
              <a:gd name="T11" fmla="*/ 21600 w 21600"/>
              <a:gd name="T12" fmla="*/ 21355 h 213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355" fill="none" extrusionOk="0">
                <a:moveTo>
                  <a:pt x="-1" y="21354"/>
                </a:moveTo>
                <a:cubicBezTo>
                  <a:pt x="-1" y="10677"/>
                  <a:pt x="7802" y="1601"/>
                  <a:pt x="18358" y="-1"/>
                </a:cubicBezTo>
              </a:path>
              <a:path w="21600" h="21355" stroke="0" extrusionOk="0">
                <a:moveTo>
                  <a:pt x="-1" y="21354"/>
                </a:moveTo>
                <a:cubicBezTo>
                  <a:pt x="-1" y="10677"/>
                  <a:pt x="7802" y="1601"/>
                  <a:pt x="18358" y="-1"/>
                </a:cubicBezTo>
                <a:lnTo>
                  <a:pt x="21600" y="21355"/>
                </a:lnTo>
                <a:lnTo>
                  <a:pt x="-1" y="21354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665" y="6118225"/>
            <a:ext cx="5048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Rectangle 32"/>
          <p:cNvSpPr>
            <a:spLocks noChangeArrowheads="1"/>
          </p:cNvSpPr>
          <p:nvPr/>
        </p:nvSpPr>
        <p:spPr bwMode="auto">
          <a:xfrm>
            <a:off x="871785" y="5773582"/>
            <a:ext cx="425597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BUDGETBESCHRÄNKUNG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FÜR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 UND B.</a:t>
            </a:r>
          </a:p>
        </p:txBody>
      </p:sp>
      <p:sp>
        <p:nvSpPr>
          <p:cNvPr id="59" name="Line 33"/>
          <p:cNvSpPr>
            <a:spLocks noChangeShapeType="1"/>
          </p:cNvSpPr>
          <p:nvPr/>
        </p:nvSpPr>
        <p:spPr bwMode="auto">
          <a:xfrm flipV="1">
            <a:off x="2970212" y="3280568"/>
            <a:ext cx="250066" cy="2493014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0" name="Oval 31"/>
          <p:cNvSpPr>
            <a:spLocks noChangeArrowheads="1"/>
          </p:cNvSpPr>
          <p:nvPr/>
        </p:nvSpPr>
        <p:spPr bwMode="auto">
          <a:xfrm>
            <a:off x="4725988" y="3903663"/>
            <a:ext cx="261937" cy="2619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Objek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4418011"/>
              </p:ext>
            </p:extLst>
          </p:nvPr>
        </p:nvGraphicFramePr>
        <p:xfrm>
          <a:off x="3548697" y="1011857"/>
          <a:ext cx="2804478" cy="352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9" name="Formel" r:id="rId18" imgW="3305108" imgH="524028" progId="Equation.3">
                  <p:embed/>
                </p:oleObj>
              </mc:Choice>
              <mc:Fallback>
                <p:oleObj name="Formel" r:id="rId18" imgW="3305108" imgH="524028" progId="Equation.3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8697" y="1011857"/>
                        <a:ext cx="2804478" cy="3522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0154556"/>
              </p:ext>
            </p:extLst>
          </p:nvPr>
        </p:nvGraphicFramePr>
        <p:xfrm>
          <a:off x="3597273" y="1431234"/>
          <a:ext cx="2744789" cy="386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0" name="Formel" r:id="rId20" imgW="3305108" imgH="524028" progId="Equation.3">
                  <p:embed/>
                </p:oleObj>
              </mc:Choice>
              <mc:Fallback>
                <p:oleObj name="Formel" r:id="rId20" imgW="3305108" imgH="524028" progId="Equation.3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7273" y="1431234"/>
                        <a:ext cx="2744789" cy="3865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684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760897"/>
            <a:ext cx="8695857" cy="331151"/>
          </a:xfrm>
        </p:spPr>
        <p:txBody>
          <a:bodyPr/>
          <a:lstStyle/>
          <a:p>
            <a:r>
              <a:rPr lang="de-DE" dirty="0" smtClean="0"/>
              <a:t>DAS ERSTE Theorem der Wohlfahrtsökonomie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4054" y="1351723"/>
            <a:ext cx="8697417" cy="4558748"/>
          </a:xfrm>
        </p:spPr>
        <p:txBody>
          <a:bodyPr/>
          <a:lstStyle/>
          <a:p>
            <a:r>
              <a:rPr lang="de-DE" sz="1600" b="0" dirty="0" smtClean="0"/>
              <a:t>Zu den neuen preisen, die durch konkurrenz zustande gekommen sind, werden beide märkte geräumt, es besteht ein allgemeines gleichgewicht.</a:t>
            </a:r>
          </a:p>
          <a:p>
            <a:r>
              <a:rPr lang="de-DE" sz="1600" b="0" dirty="0" smtClean="0"/>
              <a:t>Tausch auf Wettbewerbsmärkten führt zu einer pareto-optimalen allokation der ausstattungen.</a:t>
            </a:r>
          </a:p>
          <a:p>
            <a:r>
              <a:rPr lang="de-DE" sz="1600" b="0" dirty="0" smtClean="0"/>
              <a:t>Oder: Gleichgewichte auf einem wettbewerbsmarkt sind pareto-effizient. </a:t>
            </a:r>
          </a:p>
          <a:p>
            <a:r>
              <a:rPr lang="de-DE" sz="1600" b="0" dirty="0" smtClean="0"/>
              <a:t>Dieses ergebnis ist als das </a:t>
            </a:r>
            <a:r>
              <a:rPr lang="de-DE" sz="1600" b="0" u="sng" dirty="0" smtClean="0"/>
              <a:t>erste Theorem der Wohlfahrtsökonomie</a:t>
            </a:r>
            <a:r>
              <a:rPr lang="de-DE" sz="1600" b="0" dirty="0" smtClean="0"/>
              <a:t> bekannt. </a:t>
            </a:r>
          </a:p>
          <a:p>
            <a:pPr lvl="0"/>
            <a:r>
              <a:rPr lang="de-DE" sz="1600" b="0" dirty="0">
                <a:solidFill>
                  <a:srgbClr val="000000"/>
                </a:solidFill>
              </a:rPr>
              <a:t>Zwei wesentliche voraussetzungen sind</a:t>
            </a:r>
            <a:r>
              <a:rPr lang="de-DE" sz="1600" b="0" dirty="0" smtClean="0">
                <a:solidFill>
                  <a:srgbClr val="000000"/>
                </a:solidFill>
              </a:rPr>
              <a:t>:</a:t>
            </a:r>
            <a:br>
              <a:rPr lang="de-DE" sz="1600" b="0" dirty="0" smtClean="0">
                <a:solidFill>
                  <a:srgbClr val="000000"/>
                </a:solidFill>
              </a:rPr>
            </a:br>
            <a:r>
              <a:rPr lang="de-DE" sz="1600" b="0" dirty="0">
                <a:solidFill>
                  <a:srgbClr val="000000"/>
                </a:solidFill>
              </a:rPr>
              <a:t>	die konsumenten haben sog. präferenzen im normalfall, d. h. </a:t>
            </a:r>
            <a:r>
              <a:rPr lang="de-DE" sz="1600" b="0" dirty="0" smtClean="0">
                <a:solidFill>
                  <a:srgbClr val="000000"/>
                </a:solidFill>
              </a:rPr>
              <a:t>	die präferenzen sind konvex; </a:t>
            </a:r>
            <a:r>
              <a:rPr lang="de-DE" sz="1600" b="0" dirty="0">
                <a:solidFill>
                  <a:srgbClr val="000000"/>
                </a:solidFill>
              </a:rPr>
              <a:t/>
            </a:r>
            <a:br>
              <a:rPr lang="de-DE" sz="1600" b="0" dirty="0">
                <a:solidFill>
                  <a:srgbClr val="000000"/>
                </a:solidFill>
              </a:rPr>
            </a:br>
            <a:r>
              <a:rPr lang="de-DE" sz="1600" b="0" dirty="0" smtClean="0">
                <a:solidFill>
                  <a:srgbClr val="000000"/>
                </a:solidFill>
              </a:rPr>
              <a:t>	es </a:t>
            </a:r>
            <a:r>
              <a:rPr lang="de-DE" sz="1600" b="0" dirty="0">
                <a:solidFill>
                  <a:srgbClr val="000000"/>
                </a:solidFill>
              </a:rPr>
              <a:t>gibt keine externen effekte im </a:t>
            </a:r>
            <a:r>
              <a:rPr lang="de-DE" sz="1600" b="0" dirty="0" smtClean="0">
                <a:solidFill>
                  <a:srgbClr val="000000"/>
                </a:solidFill>
              </a:rPr>
              <a:t>Konsum und in der 	produktion. </a:t>
            </a:r>
            <a:endParaRPr lang="de-DE" sz="1600" b="0" dirty="0">
              <a:solidFill>
                <a:srgbClr val="000000"/>
              </a:solidFill>
            </a:endParaRPr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75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31388"/>
            <a:ext cx="8695857" cy="304647"/>
          </a:xfrm>
        </p:spPr>
        <p:txBody>
          <a:bodyPr/>
          <a:lstStyle/>
          <a:p>
            <a:r>
              <a:rPr lang="de-DE" dirty="0" smtClean="0"/>
              <a:t>Das zweite Theorem der Wohlfahrtsökonomie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067339"/>
            <a:ext cx="8697417" cy="4133437"/>
          </a:xfrm>
        </p:spPr>
        <p:txBody>
          <a:bodyPr/>
          <a:lstStyle/>
          <a:p>
            <a:r>
              <a:rPr lang="de-DE" sz="1600" b="0" dirty="0" smtClean="0"/>
              <a:t>Jede pareto-optimale allokation, d. h. jeder beliebige Punkt auf der Kontraktkurve, kann durch tausch auf wettbewerbsmärkten unter bestimmten bedingungen erreicht werden. </a:t>
            </a:r>
            <a:endParaRPr lang="de-DE" sz="1600" b="0" dirty="0"/>
          </a:p>
          <a:p>
            <a:r>
              <a:rPr lang="de-DE" sz="1600" b="0" dirty="0" smtClean="0"/>
              <a:t>Das zweite theorem der wohlfahrtsökonomie impliziert, dass die probleme der effizienz und der verteilung voneinander getrennt behandelt werden können. </a:t>
            </a:r>
          </a:p>
          <a:p>
            <a:r>
              <a:rPr lang="de-DE" sz="1600" b="0" dirty="0" smtClean="0"/>
              <a:t>Eine optimale oder wünschenswerte verteilung kann durch umverteilung der ausstattungen erreicht werden.</a:t>
            </a:r>
          </a:p>
          <a:p>
            <a:r>
              <a:rPr lang="de-DE" sz="1600" b="0" dirty="0" smtClean="0"/>
              <a:t>Für jede beliebige ausstattung oder verteilung kann unter bestimmten bedingungen durch konkurrenzmärkte – durch wettbewerb – eine pareto-effiziente verwendung der ressourcen erzielt werden. </a:t>
            </a:r>
          </a:p>
          <a:p>
            <a:endParaRPr lang="de-DE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927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77393" y="437475"/>
            <a:ext cx="7893112" cy="331151"/>
          </a:xfrm>
        </p:spPr>
        <p:txBody>
          <a:bodyPr/>
          <a:lstStyle/>
          <a:p>
            <a:r>
              <a:rPr lang="de-DE" dirty="0" smtClean="0"/>
              <a:t>Pareto-OPTIMALITÄT: tausch bei </a:t>
            </a:r>
            <a:r>
              <a:rPr lang="de-DE" dirty="0" err="1" smtClean="0"/>
              <a:t>wettbewerb</a:t>
            </a:r>
            <a:r>
              <a:rPr lang="de-DE" dirty="0" smtClean="0"/>
              <a:t> – grafisch 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10266" y="6475038"/>
            <a:ext cx="8595268" cy="186679"/>
          </a:xfrm>
        </p:spPr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 flipH="1">
            <a:off x="1079500" y="2560638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2262188" y="1000125"/>
            <a:ext cx="0" cy="411956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7237413" y="2551113"/>
            <a:ext cx="0" cy="381000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2271713" y="5129213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 flipV="1">
            <a:off x="6300788" y="2578100"/>
            <a:ext cx="0" cy="20351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6313488" y="4648200"/>
            <a:ext cx="0" cy="47625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6353175" y="4687888"/>
            <a:ext cx="86677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 flipH="1">
            <a:off x="2259013" y="4676775"/>
            <a:ext cx="40830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9" name="Inhaltsplatzhalt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679892"/>
              </p:ext>
            </p:extLst>
          </p:nvPr>
        </p:nvGraphicFramePr>
        <p:xfrm>
          <a:off x="8415338" y="4886325"/>
          <a:ext cx="46672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2" name="Formel" r:id="rId3" imgW="466882" imgH="524028" progId="Equation.3">
                  <p:embed/>
                </p:oleObj>
              </mc:Choice>
              <mc:Fallback>
                <p:oleObj name="Formel" r:id="rId3" imgW="466882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5338" y="4886325"/>
                        <a:ext cx="466725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3126304"/>
              </p:ext>
            </p:extLst>
          </p:nvPr>
        </p:nvGraphicFramePr>
        <p:xfrm>
          <a:off x="7321551" y="4367213"/>
          <a:ext cx="470727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3" name="Formel" r:id="rId5" imgW="485887" imgH="524028" progId="Equation.3">
                  <p:embed/>
                </p:oleObj>
              </mc:Choice>
              <mc:Fallback>
                <p:oleObj name="Formel" r:id="rId5" imgW="48588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1551" y="4367213"/>
                        <a:ext cx="470727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7145338" y="2205038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1862936" y="4959615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graphicFrame>
        <p:nvGraphicFramePr>
          <p:cNvPr id="21" name="Objek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6268109"/>
              </p:ext>
            </p:extLst>
          </p:nvPr>
        </p:nvGraphicFramePr>
        <p:xfrm>
          <a:off x="6075363" y="1961322"/>
          <a:ext cx="497715" cy="518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4" name="Formel" r:id="rId7" imgW="485887" imgH="524028" progId="Equation.3">
                  <p:embed/>
                </p:oleObj>
              </mc:Choice>
              <mc:Fallback>
                <p:oleObj name="Formel" r:id="rId7" imgW="48588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5363" y="1961322"/>
                        <a:ext cx="497715" cy="5183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379846"/>
              </p:ext>
            </p:extLst>
          </p:nvPr>
        </p:nvGraphicFramePr>
        <p:xfrm>
          <a:off x="1808441" y="1000125"/>
          <a:ext cx="404743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5" name="Formel" r:id="rId9" imgW="466882" imgH="524028" progId="Equation.3">
                  <p:embed/>
                </p:oleObj>
              </mc:Choice>
              <mc:Fallback>
                <p:oleObj name="Formel" r:id="rId9" imgW="466882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8441" y="1000125"/>
                        <a:ext cx="404743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1234815"/>
              </p:ext>
            </p:extLst>
          </p:nvPr>
        </p:nvGraphicFramePr>
        <p:xfrm>
          <a:off x="662608" y="2292701"/>
          <a:ext cx="404191" cy="364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6" name="Formel" r:id="rId11" imgW="428513" imgH="524028" progId="Equation.3">
                  <p:embed/>
                </p:oleObj>
              </mc:Choice>
              <mc:Fallback>
                <p:oleObj name="Formel" r:id="rId11" imgW="428513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608" y="2292701"/>
                        <a:ext cx="404191" cy="3647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7940248"/>
              </p:ext>
            </p:extLst>
          </p:nvPr>
        </p:nvGraphicFramePr>
        <p:xfrm>
          <a:off x="1703388" y="4367212"/>
          <a:ext cx="463550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7" name="Formel" r:id="rId13" imgW="523897" imgH="524028" progId="Equation.3">
                  <p:embed/>
                </p:oleObj>
              </mc:Choice>
              <mc:Fallback>
                <p:oleObj name="Formel" r:id="rId13" imgW="52389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3388" y="4367212"/>
                        <a:ext cx="463550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3200575"/>
              </p:ext>
            </p:extLst>
          </p:nvPr>
        </p:nvGraphicFramePr>
        <p:xfrm>
          <a:off x="6090444" y="5197475"/>
          <a:ext cx="420687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8" name="Formel" r:id="rId15" imgW="523897" imgH="524028" progId="Equation.3">
                  <p:embed/>
                </p:oleObj>
              </mc:Choice>
              <mc:Fallback>
                <p:oleObj name="Formel" r:id="rId15" imgW="52389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0444" y="5197475"/>
                        <a:ext cx="420687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Arc 23"/>
          <p:cNvSpPr>
            <a:spLocks/>
          </p:cNvSpPr>
          <p:nvPr/>
        </p:nvSpPr>
        <p:spPr bwMode="auto">
          <a:xfrm>
            <a:off x="1971675" y="3081338"/>
            <a:ext cx="4740275" cy="2571750"/>
          </a:xfrm>
          <a:custGeom>
            <a:avLst/>
            <a:gdLst>
              <a:gd name="T0" fmla="*/ 0 w 21607"/>
              <a:gd name="T1" fmla="*/ 0 h 21600"/>
              <a:gd name="T2" fmla="*/ 2147483647 w 21607"/>
              <a:gd name="T3" fmla="*/ 2147483647 h 21600"/>
              <a:gd name="T4" fmla="*/ 73928063 w 2160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7"/>
              <a:gd name="T10" fmla="*/ 0 h 21600"/>
              <a:gd name="T11" fmla="*/ 21607 w 2160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7" h="21600" fill="none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</a:path>
              <a:path w="21607" h="21600" stroke="0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  <a:lnTo>
                  <a:pt x="7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2" name="Arc 30"/>
          <p:cNvSpPr>
            <a:spLocks/>
          </p:cNvSpPr>
          <p:nvPr/>
        </p:nvSpPr>
        <p:spPr bwMode="auto">
          <a:xfrm rot="10800000">
            <a:off x="3597275" y="1304925"/>
            <a:ext cx="3914775" cy="2963863"/>
          </a:xfrm>
          <a:custGeom>
            <a:avLst/>
            <a:gdLst>
              <a:gd name="T0" fmla="*/ 2147483647 w 20487"/>
              <a:gd name="T1" fmla="*/ 0 h 21510"/>
              <a:gd name="T2" fmla="*/ 2147483647 w 20487"/>
              <a:gd name="T3" fmla="*/ 2147483647 h 21510"/>
              <a:gd name="T4" fmla="*/ 0 w 20487"/>
              <a:gd name="T5" fmla="*/ 2147483647 h 21510"/>
              <a:gd name="T6" fmla="*/ 0 60000 65536"/>
              <a:gd name="T7" fmla="*/ 0 60000 65536"/>
              <a:gd name="T8" fmla="*/ 0 60000 65536"/>
              <a:gd name="T9" fmla="*/ 0 w 20487"/>
              <a:gd name="T10" fmla="*/ 0 h 21510"/>
              <a:gd name="T11" fmla="*/ 20487 w 20487"/>
              <a:gd name="T12" fmla="*/ 21510 h 21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87" h="21510" fill="none" extrusionOk="0">
                <a:moveTo>
                  <a:pt x="1968" y="-1"/>
                </a:moveTo>
                <a:cubicBezTo>
                  <a:pt x="10504" y="780"/>
                  <a:pt x="17771" y="6536"/>
                  <a:pt x="20487" y="14666"/>
                </a:cubicBezTo>
              </a:path>
              <a:path w="20487" h="21510" stroke="0" extrusionOk="0">
                <a:moveTo>
                  <a:pt x="1968" y="-1"/>
                </a:moveTo>
                <a:cubicBezTo>
                  <a:pt x="10504" y="780"/>
                  <a:pt x="17771" y="6536"/>
                  <a:pt x="20487" y="14666"/>
                </a:cubicBezTo>
                <a:lnTo>
                  <a:pt x="0" y="21510"/>
                </a:lnTo>
                <a:lnTo>
                  <a:pt x="1968" y="-1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1" name="Oval 24"/>
          <p:cNvSpPr>
            <a:spLocks noChangeArrowheads="1"/>
          </p:cNvSpPr>
          <p:nvPr/>
        </p:nvSpPr>
        <p:spPr bwMode="auto">
          <a:xfrm>
            <a:off x="6173788" y="4532313"/>
            <a:ext cx="261937" cy="2619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2" name="Arc 29"/>
          <p:cNvSpPr>
            <a:spLocks/>
          </p:cNvSpPr>
          <p:nvPr/>
        </p:nvSpPr>
        <p:spPr bwMode="auto">
          <a:xfrm rot="10800000">
            <a:off x="3116263" y="1612900"/>
            <a:ext cx="3730625" cy="2833688"/>
          </a:xfrm>
          <a:custGeom>
            <a:avLst/>
            <a:gdLst>
              <a:gd name="T0" fmla="*/ 0 w 21281"/>
              <a:gd name="T1" fmla="*/ 0 h 21600"/>
              <a:gd name="T2" fmla="*/ 2147483647 w 21281"/>
              <a:gd name="T3" fmla="*/ 2147483647 h 21600"/>
              <a:gd name="T4" fmla="*/ 48493742 w 21281"/>
              <a:gd name="T5" fmla="*/ 2147483647 h 21600"/>
              <a:gd name="T6" fmla="*/ 0 60000 65536"/>
              <a:gd name="T7" fmla="*/ 0 60000 65536"/>
              <a:gd name="T8" fmla="*/ 0 60000 65536"/>
              <a:gd name="T9" fmla="*/ 0 w 21281"/>
              <a:gd name="T10" fmla="*/ 0 h 21600"/>
              <a:gd name="T11" fmla="*/ 21281 w 2128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1" h="21600" fill="none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0490" y="-1"/>
                  <a:pt x="19459" y="7525"/>
                  <a:pt x="21280" y="17848"/>
                </a:cubicBezTo>
              </a:path>
              <a:path w="21281" h="21600" stroke="0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0490" y="-1"/>
                  <a:pt x="19459" y="7525"/>
                  <a:pt x="21280" y="17848"/>
                </a:cubicBezTo>
                <a:lnTo>
                  <a:pt x="9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3" name="Arc 28"/>
          <p:cNvSpPr>
            <a:spLocks/>
          </p:cNvSpPr>
          <p:nvPr/>
        </p:nvSpPr>
        <p:spPr bwMode="auto">
          <a:xfrm>
            <a:off x="1703388" y="3395663"/>
            <a:ext cx="4641850" cy="2571750"/>
          </a:xfrm>
          <a:custGeom>
            <a:avLst/>
            <a:gdLst>
              <a:gd name="T0" fmla="*/ 0 w 21162"/>
              <a:gd name="T1" fmla="*/ 0 h 21600"/>
              <a:gd name="T2" fmla="*/ 2147483647 w 21162"/>
              <a:gd name="T3" fmla="*/ 2147483647 h 21600"/>
              <a:gd name="T4" fmla="*/ 73854593 w 21162"/>
              <a:gd name="T5" fmla="*/ 2147483647 h 21600"/>
              <a:gd name="T6" fmla="*/ 0 60000 65536"/>
              <a:gd name="T7" fmla="*/ 0 60000 65536"/>
              <a:gd name="T8" fmla="*/ 0 60000 65536"/>
              <a:gd name="T9" fmla="*/ 0 w 21162"/>
              <a:gd name="T10" fmla="*/ 0 h 21600"/>
              <a:gd name="T11" fmla="*/ 21162 w 2116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2" h="21600" fill="none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0255" y="-1"/>
                  <a:pt x="19093" y="7201"/>
                  <a:pt x="21162" y="17238"/>
                </a:cubicBezTo>
              </a:path>
              <a:path w="21162" h="21600" stroke="0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0255" y="-1"/>
                  <a:pt x="19093" y="7201"/>
                  <a:pt x="21162" y="17238"/>
                </a:cubicBezTo>
                <a:lnTo>
                  <a:pt x="7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6" name="Line 30"/>
          <p:cNvSpPr>
            <a:spLocks noChangeShapeType="1"/>
          </p:cNvSpPr>
          <p:nvPr/>
        </p:nvSpPr>
        <p:spPr bwMode="auto">
          <a:xfrm flipH="1" flipV="1">
            <a:off x="2260600" y="2844800"/>
            <a:ext cx="4953000" cy="2260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600" y="6117407"/>
            <a:ext cx="442308" cy="425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Rectangle 32"/>
          <p:cNvSpPr>
            <a:spLocks noChangeArrowheads="1"/>
          </p:cNvSpPr>
          <p:nvPr/>
        </p:nvSpPr>
        <p:spPr bwMode="auto">
          <a:xfrm>
            <a:off x="871785" y="5773582"/>
            <a:ext cx="425597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BUDGETBESCHRÄNKUNG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FÜR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 UND B.</a:t>
            </a:r>
          </a:p>
        </p:txBody>
      </p:sp>
      <p:sp>
        <p:nvSpPr>
          <p:cNvPr id="60" name="Oval 31"/>
          <p:cNvSpPr>
            <a:spLocks noChangeArrowheads="1"/>
          </p:cNvSpPr>
          <p:nvPr/>
        </p:nvSpPr>
        <p:spPr bwMode="auto">
          <a:xfrm>
            <a:off x="4725988" y="3903663"/>
            <a:ext cx="261937" cy="2619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9" name="Line 39"/>
          <p:cNvSpPr>
            <a:spLocks noChangeShapeType="1"/>
          </p:cNvSpPr>
          <p:nvPr/>
        </p:nvSpPr>
        <p:spPr bwMode="auto">
          <a:xfrm flipH="1">
            <a:off x="2259013" y="3990975"/>
            <a:ext cx="49720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0" name="Line 38"/>
          <p:cNvSpPr>
            <a:spLocks noChangeShapeType="1"/>
          </p:cNvSpPr>
          <p:nvPr/>
        </p:nvSpPr>
        <p:spPr bwMode="auto">
          <a:xfrm flipV="1">
            <a:off x="4903788" y="2565400"/>
            <a:ext cx="0" cy="25558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1" name="Objek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899475"/>
              </p:ext>
            </p:extLst>
          </p:nvPr>
        </p:nvGraphicFramePr>
        <p:xfrm>
          <a:off x="4725988" y="2092325"/>
          <a:ext cx="56832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9" name="Equation" r:id="rId18" imgW="599918" imgH="552344" progId="Equation.3">
                  <p:embed/>
                </p:oleObj>
              </mc:Choice>
              <mc:Fallback>
                <p:oleObj name="Equation" r:id="rId18" imgW="599918" imgH="552344" progId="Equation.3">
                  <p:embed/>
                  <p:pic>
                    <p:nvPicPr>
                      <p:cNvPr id="0" name="Object 13"/>
                      <p:cNvPicPr>
                        <a:picLocks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5988" y="2092325"/>
                        <a:ext cx="568325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0652247"/>
              </p:ext>
            </p:extLst>
          </p:nvPr>
        </p:nvGraphicFramePr>
        <p:xfrm>
          <a:off x="4725987" y="5275553"/>
          <a:ext cx="442361" cy="377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0" name="Equation" r:id="rId20" imgW="628605" imgH="552344" progId="Equation.3">
                  <p:embed/>
                </p:oleObj>
              </mc:Choice>
              <mc:Fallback>
                <p:oleObj name="Equation" r:id="rId20" imgW="628605" imgH="552344" progId="Equation.3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5987" y="5275553"/>
                        <a:ext cx="442361" cy="3775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0967917"/>
              </p:ext>
            </p:extLst>
          </p:nvPr>
        </p:nvGraphicFramePr>
        <p:xfrm>
          <a:off x="7343776" y="3710608"/>
          <a:ext cx="475007" cy="454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1" name="Equation" r:id="rId22" imgW="599918" imgH="552344" progId="Equation.3">
                  <p:embed/>
                </p:oleObj>
              </mc:Choice>
              <mc:Fallback>
                <p:oleObj name="Equation" r:id="rId22" imgW="599918" imgH="552344" progId="Equation.3">
                  <p:embed/>
                  <p:pic>
                    <p:nvPicPr>
                      <p:cNvPr id="0" name="Object 11"/>
                      <p:cNvPicPr>
                        <a:picLocks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3776" y="3710608"/>
                        <a:ext cx="475007" cy="4549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9509903"/>
              </p:ext>
            </p:extLst>
          </p:nvPr>
        </p:nvGraphicFramePr>
        <p:xfrm>
          <a:off x="1703388" y="3750365"/>
          <a:ext cx="471487" cy="421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2" name="Equation" r:id="rId24" imgW="628605" imgH="552344" progId="Equation.3">
                  <p:embed/>
                </p:oleObj>
              </mc:Choice>
              <mc:Fallback>
                <p:oleObj name="Equation" r:id="rId24" imgW="628605" imgH="552344" progId="Equation.3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3388" y="3750365"/>
                        <a:ext cx="471487" cy="4215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393" name="Picture 129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418" y="3221831"/>
            <a:ext cx="384175" cy="262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441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600" y="464186"/>
            <a:ext cx="8695857" cy="331151"/>
          </a:xfrm>
        </p:spPr>
        <p:txBody>
          <a:bodyPr/>
          <a:lstStyle/>
          <a:p>
            <a:r>
              <a:rPr lang="de-DE" dirty="0" smtClean="0"/>
              <a:t>Nicht durch </a:t>
            </a:r>
            <a:r>
              <a:rPr lang="de-DE" dirty="0" err="1" smtClean="0"/>
              <a:t>wettbewerb</a:t>
            </a:r>
            <a:r>
              <a:rPr lang="de-DE" dirty="0" smtClean="0"/>
              <a:t> erreichbare </a:t>
            </a:r>
            <a:r>
              <a:rPr lang="de-DE" dirty="0" err="1" smtClean="0"/>
              <a:t>allokation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10266" y="6475038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 flipH="1">
            <a:off x="1079500" y="2560638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2262188" y="1000125"/>
            <a:ext cx="0" cy="411956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7237413" y="2551113"/>
            <a:ext cx="0" cy="381000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2271713" y="5129213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 flipV="1">
            <a:off x="6300788" y="2578100"/>
            <a:ext cx="0" cy="20351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6313488" y="4648200"/>
            <a:ext cx="0" cy="47625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6353175" y="4687888"/>
            <a:ext cx="86677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 flipH="1">
            <a:off x="2259013" y="4676775"/>
            <a:ext cx="40830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9" name="Inhaltsplatzhalt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1580416"/>
              </p:ext>
            </p:extLst>
          </p:nvPr>
        </p:nvGraphicFramePr>
        <p:xfrm>
          <a:off x="8415339" y="4886325"/>
          <a:ext cx="423862" cy="45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6" name="Formel" r:id="rId3" imgW="466882" imgH="524028" progId="Equation.3">
                  <p:embed/>
                </p:oleObj>
              </mc:Choice>
              <mc:Fallback>
                <p:oleObj name="Formel" r:id="rId3" imgW="466882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5339" y="4886325"/>
                        <a:ext cx="423862" cy="45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5379023"/>
              </p:ext>
            </p:extLst>
          </p:nvPr>
        </p:nvGraphicFramePr>
        <p:xfrm>
          <a:off x="7321551" y="4367213"/>
          <a:ext cx="430972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7" name="Formel" r:id="rId5" imgW="485887" imgH="524028" progId="Equation.3">
                  <p:embed/>
                </p:oleObj>
              </mc:Choice>
              <mc:Fallback>
                <p:oleObj name="Formel" r:id="rId5" imgW="48588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1551" y="4367213"/>
                        <a:ext cx="430972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7067105" y="2211917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1826078" y="5028141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graphicFrame>
        <p:nvGraphicFramePr>
          <p:cNvPr id="21" name="Objek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802355"/>
              </p:ext>
            </p:extLst>
          </p:nvPr>
        </p:nvGraphicFramePr>
        <p:xfrm>
          <a:off x="6075363" y="1987826"/>
          <a:ext cx="471211" cy="491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8" name="Formel" r:id="rId7" imgW="485887" imgH="524028" progId="Equation.3">
                  <p:embed/>
                </p:oleObj>
              </mc:Choice>
              <mc:Fallback>
                <p:oleObj name="Formel" r:id="rId7" imgW="48588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5363" y="1987826"/>
                        <a:ext cx="471211" cy="4918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2573432"/>
              </p:ext>
            </p:extLst>
          </p:nvPr>
        </p:nvGraphicFramePr>
        <p:xfrm>
          <a:off x="1795366" y="1000125"/>
          <a:ext cx="352617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9" name="Formel" r:id="rId9" imgW="466882" imgH="524028" progId="Equation.3">
                  <p:embed/>
                </p:oleObj>
              </mc:Choice>
              <mc:Fallback>
                <p:oleObj name="Formel" r:id="rId9" imgW="466882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366" y="1000125"/>
                        <a:ext cx="352617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6852807"/>
              </p:ext>
            </p:extLst>
          </p:nvPr>
        </p:nvGraphicFramePr>
        <p:xfrm>
          <a:off x="662609" y="2211917"/>
          <a:ext cx="404191" cy="445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0" name="Formel" r:id="rId11" imgW="428513" imgH="524028" progId="Equation.3">
                  <p:embed/>
                </p:oleObj>
              </mc:Choice>
              <mc:Fallback>
                <p:oleObj name="Formel" r:id="rId11" imgW="428513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609" y="2211917"/>
                        <a:ext cx="404191" cy="4455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912978"/>
              </p:ext>
            </p:extLst>
          </p:nvPr>
        </p:nvGraphicFramePr>
        <p:xfrm>
          <a:off x="1656522" y="4367214"/>
          <a:ext cx="510416" cy="471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1" name="Formel" r:id="rId13" imgW="523897" imgH="524028" progId="Equation.3">
                  <p:embed/>
                </p:oleObj>
              </mc:Choice>
              <mc:Fallback>
                <p:oleObj name="Formel" r:id="rId13" imgW="52389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6522" y="4367214"/>
                        <a:ext cx="510416" cy="4714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6611473"/>
              </p:ext>
            </p:extLst>
          </p:nvPr>
        </p:nvGraphicFramePr>
        <p:xfrm>
          <a:off x="6173788" y="5197475"/>
          <a:ext cx="420687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2" name="Formel" r:id="rId15" imgW="523897" imgH="524028" progId="Equation.3">
                  <p:embed/>
                </p:oleObj>
              </mc:Choice>
              <mc:Fallback>
                <p:oleObj name="Formel" r:id="rId15" imgW="52389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3788" y="5197475"/>
                        <a:ext cx="420687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3990596" y="5853671"/>
            <a:ext cx="170072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AUSSTATTUNG</a:t>
            </a:r>
            <a:endParaRPr lang="en-US" altLang="de-DE" sz="1600" dirty="0"/>
          </a:p>
        </p:txBody>
      </p:sp>
      <p:sp>
        <p:nvSpPr>
          <p:cNvPr id="33" name="Line 27"/>
          <p:cNvSpPr>
            <a:spLocks noChangeShapeType="1"/>
          </p:cNvSpPr>
          <p:nvPr/>
        </p:nvSpPr>
        <p:spPr bwMode="auto">
          <a:xfrm flipV="1">
            <a:off x="4871278" y="4714875"/>
            <a:ext cx="1429509" cy="1254827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4" name="Arc 28"/>
          <p:cNvSpPr>
            <a:spLocks/>
          </p:cNvSpPr>
          <p:nvPr/>
        </p:nvSpPr>
        <p:spPr bwMode="auto">
          <a:xfrm>
            <a:off x="0" y="3876675"/>
            <a:ext cx="5192713" cy="2981325"/>
          </a:xfrm>
          <a:custGeom>
            <a:avLst/>
            <a:gdLst>
              <a:gd name="T0" fmla="*/ 2147483647 w 20279"/>
              <a:gd name="T1" fmla="*/ 0 h 21191"/>
              <a:gd name="T2" fmla="*/ 2147483647 w 20279"/>
              <a:gd name="T3" fmla="*/ 2147483647 h 21191"/>
              <a:gd name="T4" fmla="*/ 0 w 20279"/>
              <a:gd name="T5" fmla="*/ 2147483647 h 21191"/>
              <a:gd name="T6" fmla="*/ 0 60000 65536"/>
              <a:gd name="T7" fmla="*/ 0 60000 65536"/>
              <a:gd name="T8" fmla="*/ 0 60000 65536"/>
              <a:gd name="T9" fmla="*/ 0 w 20279"/>
              <a:gd name="T10" fmla="*/ 0 h 21191"/>
              <a:gd name="T11" fmla="*/ 20279 w 20279"/>
              <a:gd name="T12" fmla="*/ 21191 h 211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279" h="21191" fill="none" extrusionOk="0">
                <a:moveTo>
                  <a:pt x="4183" y="0"/>
                </a:moveTo>
                <a:cubicBezTo>
                  <a:pt x="11582" y="1460"/>
                  <a:pt x="17682" y="6674"/>
                  <a:pt x="20279" y="13753"/>
                </a:cubicBezTo>
              </a:path>
              <a:path w="20279" h="21191" stroke="0" extrusionOk="0">
                <a:moveTo>
                  <a:pt x="4183" y="0"/>
                </a:moveTo>
                <a:cubicBezTo>
                  <a:pt x="11582" y="1460"/>
                  <a:pt x="17682" y="6674"/>
                  <a:pt x="20279" y="13753"/>
                </a:cubicBezTo>
                <a:lnTo>
                  <a:pt x="0" y="21191"/>
                </a:lnTo>
                <a:lnTo>
                  <a:pt x="4183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" name="Arc 27"/>
          <p:cNvSpPr>
            <a:spLocks/>
          </p:cNvSpPr>
          <p:nvPr/>
        </p:nvSpPr>
        <p:spPr bwMode="auto">
          <a:xfrm>
            <a:off x="863600" y="3513138"/>
            <a:ext cx="5138738" cy="2851150"/>
          </a:xfrm>
          <a:custGeom>
            <a:avLst/>
            <a:gdLst>
              <a:gd name="T0" fmla="*/ 2147483647 w 20281"/>
              <a:gd name="T1" fmla="*/ 0 h 21191"/>
              <a:gd name="T2" fmla="*/ 2147483647 w 20281"/>
              <a:gd name="T3" fmla="*/ 2147483647 h 21191"/>
              <a:gd name="T4" fmla="*/ 0 w 20281"/>
              <a:gd name="T5" fmla="*/ 2147483647 h 21191"/>
              <a:gd name="T6" fmla="*/ 0 60000 65536"/>
              <a:gd name="T7" fmla="*/ 0 60000 65536"/>
              <a:gd name="T8" fmla="*/ 0 60000 65536"/>
              <a:gd name="T9" fmla="*/ 0 w 20281"/>
              <a:gd name="T10" fmla="*/ 0 h 21191"/>
              <a:gd name="T11" fmla="*/ 20281 w 20281"/>
              <a:gd name="T12" fmla="*/ 21191 h 211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281" h="21191" fill="none" extrusionOk="0">
                <a:moveTo>
                  <a:pt x="4183" y="-1"/>
                </a:moveTo>
                <a:cubicBezTo>
                  <a:pt x="11583" y="1460"/>
                  <a:pt x="17685" y="6675"/>
                  <a:pt x="20280" y="13758"/>
                </a:cubicBezTo>
              </a:path>
              <a:path w="20281" h="21191" stroke="0" extrusionOk="0">
                <a:moveTo>
                  <a:pt x="4183" y="-1"/>
                </a:moveTo>
                <a:cubicBezTo>
                  <a:pt x="11583" y="1460"/>
                  <a:pt x="17685" y="6675"/>
                  <a:pt x="20280" y="13758"/>
                </a:cubicBezTo>
                <a:lnTo>
                  <a:pt x="0" y="21191"/>
                </a:lnTo>
                <a:lnTo>
                  <a:pt x="4183" y="-1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6" name="Arc 23"/>
          <p:cNvSpPr>
            <a:spLocks/>
          </p:cNvSpPr>
          <p:nvPr/>
        </p:nvSpPr>
        <p:spPr bwMode="auto">
          <a:xfrm>
            <a:off x="1971675" y="3081338"/>
            <a:ext cx="4740275" cy="2571750"/>
          </a:xfrm>
          <a:custGeom>
            <a:avLst/>
            <a:gdLst>
              <a:gd name="T0" fmla="*/ 0 w 21607"/>
              <a:gd name="T1" fmla="*/ 0 h 21600"/>
              <a:gd name="T2" fmla="*/ 2147483647 w 21607"/>
              <a:gd name="T3" fmla="*/ 2147483647 h 21600"/>
              <a:gd name="T4" fmla="*/ 73928063 w 2160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7"/>
              <a:gd name="T10" fmla="*/ 0 h 21600"/>
              <a:gd name="T11" fmla="*/ 21607 w 2160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7" h="21600" fill="none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</a:path>
              <a:path w="21607" h="21600" stroke="0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  <a:lnTo>
                  <a:pt x="7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7" name="Arc 25"/>
          <p:cNvSpPr>
            <a:spLocks/>
          </p:cNvSpPr>
          <p:nvPr/>
        </p:nvSpPr>
        <p:spPr bwMode="auto">
          <a:xfrm>
            <a:off x="3733800" y="2940050"/>
            <a:ext cx="3146425" cy="2192338"/>
          </a:xfrm>
          <a:custGeom>
            <a:avLst/>
            <a:gdLst>
              <a:gd name="T0" fmla="*/ 0 w 21611"/>
              <a:gd name="T1" fmla="*/ 0 h 21600"/>
              <a:gd name="T2" fmla="*/ 2147483647 w 21611"/>
              <a:gd name="T3" fmla="*/ 2147483647 h 21600"/>
              <a:gd name="T4" fmla="*/ 33958415 w 21611"/>
              <a:gd name="T5" fmla="*/ 2147483647 h 21600"/>
              <a:gd name="T6" fmla="*/ 0 60000 65536"/>
              <a:gd name="T7" fmla="*/ 0 60000 65536"/>
              <a:gd name="T8" fmla="*/ 0 60000 65536"/>
              <a:gd name="T9" fmla="*/ 0 w 21611"/>
              <a:gd name="T10" fmla="*/ 0 h 21600"/>
              <a:gd name="T11" fmla="*/ 21611 w 2161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1" h="21600" fill="none" extrusionOk="0">
                <a:moveTo>
                  <a:pt x="0" y="0"/>
                </a:moveTo>
                <a:cubicBezTo>
                  <a:pt x="3" y="0"/>
                  <a:pt x="7" y="-1"/>
                  <a:pt x="11" y="-1"/>
                </a:cubicBezTo>
                <a:cubicBezTo>
                  <a:pt x="11940" y="-1"/>
                  <a:pt x="21611" y="9670"/>
                  <a:pt x="21611" y="21600"/>
                </a:cubicBezTo>
              </a:path>
              <a:path w="21611" h="21600" stroke="0" extrusionOk="0">
                <a:moveTo>
                  <a:pt x="0" y="0"/>
                </a:moveTo>
                <a:cubicBezTo>
                  <a:pt x="3" y="0"/>
                  <a:pt x="7" y="-1"/>
                  <a:pt x="11" y="-1"/>
                </a:cubicBezTo>
                <a:cubicBezTo>
                  <a:pt x="11940" y="-1"/>
                  <a:pt x="21611" y="9670"/>
                  <a:pt x="21611" y="21600"/>
                </a:cubicBezTo>
                <a:lnTo>
                  <a:pt x="11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8" name="Arc 26"/>
          <p:cNvSpPr>
            <a:spLocks/>
          </p:cNvSpPr>
          <p:nvPr/>
        </p:nvSpPr>
        <p:spPr bwMode="auto">
          <a:xfrm>
            <a:off x="5032375" y="2852738"/>
            <a:ext cx="1949450" cy="1862137"/>
          </a:xfrm>
          <a:custGeom>
            <a:avLst/>
            <a:gdLst>
              <a:gd name="T0" fmla="*/ 0 w 21618"/>
              <a:gd name="T1" fmla="*/ 0 h 21600"/>
              <a:gd name="T2" fmla="*/ 2147483647 w 21618"/>
              <a:gd name="T3" fmla="*/ 2147483647 h 21600"/>
              <a:gd name="T4" fmla="*/ 13198150 w 21618"/>
              <a:gd name="T5" fmla="*/ 2147483647 h 21600"/>
              <a:gd name="T6" fmla="*/ 0 60000 65536"/>
              <a:gd name="T7" fmla="*/ 0 60000 65536"/>
              <a:gd name="T8" fmla="*/ 0 60000 65536"/>
              <a:gd name="T9" fmla="*/ 0 w 21618"/>
              <a:gd name="T10" fmla="*/ 0 h 21600"/>
              <a:gd name="T11" fmla="*/ 21618 w 216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8" h="21600" fill="none" extrusionOk="0">
                <a:moveTo>
                  <a:pt x="0" y="0"/>
                </a:moveTo>
                <a:cubicBezTo>
                  <a:pt x="6" y="0"/>
                  <a:pt x="12" y="-1"/>
                  <a:pt x="18" y="-1"/>
                </a:cubicBezTo>
                <a:cubicBezTo>
                  <a:pt x="11947" y="-1"/>
                  <a:pt x="21618" y="9670"/>
                  <a:pt x="21618" y="21600"/>
                </a:cubicBezTo>
              </a:path>
              <a:path w="21618" h="21600" stroke="0" extrusionOk="0">
                <a:moveTo>
                  <a:pt x="0" y="0"/>
                </a:moveTo>
                <a:cubicBezTo>
                  <a:pt x="6" y="0"/>
                  <a:pt x="12" y="-1"/>
                  <a:pt x="18" y="-1"/>
                </a:cubicBezTo>
                <a:cubicBezTo>
                  <a:pt x="11947" y="-1"/>
                  <a:pt x="21618" y="9670"/>
                  <a:pt x="21618" y="21600"/>
                </a:cubicBezTo>
                <a:lnTo>
                  <a:pt x="18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9" name="Arc 32"/>
          <p:cNvSpPr>
            <a:spLocks/>
          </p:cNvSpPr>
          <p:nvPr/>
        </p:nvSpPr>
        <p:spPr bwMode="auto">
          <a:xfrm rot="10800000">
            <a:off x="4973638" y="795338"/>
            <a:ext cx="3676650" cy="2874962"/>
          </a:xfrm>
          <a:custGeom>
            <a:avLst/>
            <a:gdLst>
              <a:gd name="T0" fmla="*/ 2147483647 w 19241"/>
              <a:gd name="T1" fmla="*/ 0 h 20867"/>
              <a:gd name="T2" fmla="*/ 2147483647 w 19241"/>
              <a:gd name="T3" fmla="*/ 2147483647 h 20867"/>
              <a:gd name="T4" fmla="*/ 0 w 19241"/>
              <a:gd name="T5" fmla="*/ 2147483647 h 20867"/>
              <a:gd name="T6" fmla="*/ 0 60000 65536"/>
              <a:gd name="T7" fmla="*/ 0 60000 65536"/>
              <a:gd name="T8" fmla="*/ 0 60000 65536"/>
              <a:gd name="T9" fmla="*/ 0 w 19241"/>
              <a:gd name="T10" fmla="*/ 0 h 20867"/>
              <a:gd name="T11" fmla="*/ 19241 w 19241"/>
              <a:gd name="T12" fmla="*/ 20867 h 2086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41" h="20867" fill="none" extrusionOk="0">
                <a:moveTo>
                  <a:pt x="5580" y="0"/>
                </a:moveTo>
                <a:cubicBezTo>
                  <a:pt x="11494" y="1582"/>
                  <a:pt x="16459" y="5598"/>
                  <a:pt x="19241" y="11051"/>
                </a:cubicBezTo>
              </a:path>
              <a:path w="19241" h="20867" stroke="0" extrusionOk="0">
                <a:moveTo>
                  <a:pt x="5580" y="0"/>
                </a:moveTo>
                <a:cubicBezTo>
                  <a:pt x="11494" y="1582"/>
                  <a:pt x="16459" y="5598"/>
                  <a:pt x="19241" y="11051"/>
                </a:cubicBezTo>
                <a:lnTo>
                  <a:pt x="0" y="20867"/>
                </a:lnTo>
                <a:lnTo>
                  <a:pt x="5580" y="0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1" name="Arc 31"/>
          <p:cNvSpPr>
            <a:spLocks/>
          </p:cNvSpPr>
          <p:nvPr/>
        </p:nvSpPr>
        <p:spPr bwMode="auto">
          <a:xfrm rot="10800000">
            <a:off x="4348163" y="939800"/>
            <a:ext cx="3675062" cy="2963863"/>
          </a:xfrm>
          <a:custGeom>
            <a:avLst/>
            <a:gdLst>
              <a:gd name="T0" fmla="*/ 2147483647 w 19230"/>
              <a:gd name="T1" fmla="*/ 0 h 21510"/>
              <a:gd name="T2" fmla="*/ 2147483647 w 19230"/>
              <a:gd name="T3" fmla="*/ 2147483647 h 21510"/>
              <a:gd name="T4" fmla="*/ 0 w 19230"/>
              <a:gd name="T5" fmla="*/ 2147483647 h 21510"/>
              <a:gd name="T6" fmla="*/ 0 60000 65536"/>
              <a:gd name="T7" fmla="*/ 0 60000 65536"/>
              <a:gd name="T8" fmla="*/ 0 60000 65536"/>
              <a:gd name="T9" fmla="*/ 0 w 19230"/>
              <a:gd name="T10" fmla="*/ 0 h 21510"/>
              <a:gd name="T11" fmla="*/ 19230 w 19230"/>
              <a:gd name="T12" fmla="*/ 21510 h 21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30" h="21510" fill="none" extrusionOk="0">
                <a:moveTo>
                  <a:pt x="1968" y="-1"/>
                </a:moveTo>
                <a:cubicBezTo>
                  <a:pt x="9342" y="674"/>
                  <a:pt x="15857" y="5080"/>
                  <a:pt x="19230" y="11672"/>
                </a:cubicBezTo>
              </a:path>
              <a:path w="19230" h="21510" stroke="0" extrusionOk="0">
                <a:moveTo>
                  <a:pt x="1968" y="-1"/>
                </a:moveTo>
                <a:cubicBezTo>
                  <a:pt x="9342" y="674"/>
                  <a:pt x="15857" y="5080"/>
                  <a:pt x="19230" y="11672"/>
                </a:cubicBezTo>
                <a:lnTo>
                  <a:pt x="0" y="21510"/>
                </a:lnTo>
                <a:lnTo>
                  <a:pt x="1968" y="-1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2" name="Arc 30"/>
          <p:cNvSpPr>
            <a:spLocks/>
          </p:cNvSpPr>
          <p:nvPr/>
        </p:nvSpPr>
        <p:spPr bwMode="auto">
          <a:xfrm rot="10800000">
            <a:off x="3597275" y="1304925"/>
            <a:ext cx="3914775" cy="2963863"/>
          </a:xfrm>
          <a:custGeom>
            <a:avLst/>
            <a:gdLst>
              <a:gd name="T0" fmla="*/ 2147483647 w 20487"/>
              <a:gd name="T1" fmla="*/ 0 h 21510"/>
              <a:gd name="T2" fmla="*/ 2147483647 w 20487"/>
              <a:gd name="T3" fmla="*/ 2147483647 h 21510"/>
              <a:gd name="T4" fmla="*/ 0 w 20487"/>
              <a:gd name="T5" fmla="*/ 2147483647 h 21510"/>
              <a:gd name="T6" fmla="*/ 0 60000 65536"/>
              <a:gd name="T7" fmla="*/ 0 60000 65536"/>
              <a:gd name="T8" fmla="*/ 0 60000 65536"/>
              <a:gd name="T9" fmla="*/ 0 w 20487"/>
              <a:gd name="T10" fmla="*/ 0 h 21510"/>
              <a:gd name="T11" fmla="*/ 20487 w 20487"/>
              <a:gd name="T12" fmla="*/ 21510 h 21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87" h="21510" fill="none" extrusionOk="0">
                <a:moveTo>
                  <a:pt x="1968" y="-1"/>
                </a:moveTo>
                <a:cubicBezTo>
                  <a:pt x="10504" y="780"/>
                  <a:pt x="17771" y="6536"/>
                  <a:pt x="20487" y="14666"/>
                </a:cubicBezTo>
              </a:path>
              <a:path w="20487" h="21510" stroke="0" extrusionOk="0">
                <a:moveTo>
                  <a:pt x="1968" y="-1"/>
                </a:moveTo>
                <a:cubicBezTo>
                  <a:pt x="10504" y="780"/>
                  <a:pt x="17771" y="6536"/>
                  <a:pt x="20487" y="14666"/>
                </a:cubicBezTo>
                <a:lnTo>
                  <a:pt x="0" y="21510"/>
                </a:lnTo>
                <a:lnTo>
                  <a:pt x="1968" y="-1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3" name="Arc 22"/>
          <p:cNvSpPr>
            <a:spLocks/>
          </p:cNvSpPr>
          <p:nvPr/>
        </p:nvSpPr>
        <p:spPr bwMode="auto">
          <a:xfrm rot="10800000">
            <a:off x="2970213" y="1863725"/>
            <a:ext cx="3730625" cy="2833688"/>
          </a:xfrm>
          <a:custGeom>
            <a:avLst/>
            <a:gdLst>
              <a:gd name="T0" fmla="*/ 0 w 21281"/>
              <a:gd name="T1" fmla="*/ 0 h 21600"/>
              <a:gd name="T2" fmla="*/ 2147483647 w 21281"/>
              <a:gd name="T3" fmla="*/ 2147483647 h 21600"/>
              <a:gd name="T4" fmla="*/ 48493742 w 21281"/>
              <a:gd name="T5" fmla="*/ 2147483647 h 21600"/>
              <a:gd name="T6" fmla="*/ 0 60000 65536"/>
              <a:gd name="T7" fmla="*/ 0 60000 65536"/>
              <a:gd name="T8" fmla="*/ 0 60000 65536"/>
              <a:gd name="T9" fmla="*/ 0 w 21281"/>
              <a:gd name="T10" fmla="*/ 0 h 21600"/>
              <a:gd name="T11" fmla="*/ 21281 w 2128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1" h="21600" fill="none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0490" y="-1"/>
                  <a:pt x="19459" y="7525"/>
                  <a:pt x="21280" y="17848"/>
                </a:cubicBezTo>
              </a:path>
              <a:path w="21281" h="21600" stroke="0" extrusionOk="0">
                <a:moveTo>
                  <a:pt x="0" y="0"/>
                </a:moveTo>
                <a:cubicBezTo>
                  <a:pt x="3" y="0"/>
                  <a:pt x="6" y="-1"/>
                  <a:pt x="9" y="-1"/>
                </a:cubicBezTo>
                <a:cubicBezTo>
                  <a:pt x="10490" y="-1"/>
                  <a:pt x="19459" y="7525"/>
                  <a:pt x="21280" y="17848"/>
                </a:cubicBezTo>
                <a:lnTo>
                  <a:pt x="9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4" name="Arc 29"/>
          <p:cNvSpPr>
            <a:spLocks/>
          </p:cNvSpPr>
          <p:nvPr/>
        </p:nvSpPr>
        <p:spPr bwMode="auto">
          <a:xfrm rot="10800000">
            <a:off x="2563813" y="2897188"/>
            <a:ext cx="2073275" cy="19081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8" name="Oval 41"/>
          <p:cNvSpPr>
            <a:spLocks noChangeArrowheads="1"/>
          </p:cNvSpPr>
          <p:nvPr/>
        </p:nvSpPr>
        <p:spPr bwMode="auto">
          <a:xfrm>
            <a:off x="5507038" y="3246438"/>
            <a:ext cx="261937" cy="2619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1" name="Oval 24"/>
          <p:cNvSpPr>
            <a:spLocks noChangeArrowheads="1"/>
          </p:cNvSpPr>
          <p:nvPr/>
        </p:nvSpPr>
        <p:spPr bwMode="auto">
          <a:xfrm>
            <a:off x="6173788" y="4532313"/>
            <a:ext cx="261937" cy="2619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2" name="Line 36"/>
          <p:cNvSpPr>
            <a:spLocks noChangeShapeType="1"/>
          </p:cNvSpPr>
          <p:nvPr/>
        </p:nvSpPr>
        <p:spPr bwMode="auto">
          <a:xfrm flipH="1" flipV="1">
            <a:off x="5284788" y="2738438"/>
            <a:ext cx="1168400" cy="22621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671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8380" y="758088"/>
            <a:ext cx="8695857" cy="304647"/>
          </a:xfrm>
        </p:spPr>
        <p:txBody>
          <a:bodyPr/>
          <a:lstStyle/>
          <a:p>
            <a:r>
              <a:rPr lang="de-DE" dirty="0" smtClean="0"/>
              <a:t>WALRAS‘SCHES GESETZ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6820" y="980661"/>
            <a:ext cx="8697417" cy="5446643"/>
          </a:xfrm>
        </p:spPr>
        <p:txBody>
          <a:bodyPr/>
          <a:lstStyle/>
          <a:p>
            <a:r>
              <a:rPr lang="de-DE" sz="1600" b="0" dirty="0" smtClean="0"/>
              <a:t/>
            </a:r>
            <a:br>
              <a:rPr lang="de-DE" sz="1600" b="0" dirty="0" smtClean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FÜR JEDEN BELIEBIGEN VEKTOR POSITIVER PREISE – D. H. FÜR ALLE MÖGLICHEN POSITIVEN PREISE – IST DER summierte marktWERT DER (AGGREGIERTEN) ÜBERSCHUSSNACHFRAGEn GLEICH NULL, UNABHÄNGIG DAVON OB DIES GLEICHGEWICHTSPREISE SIND ODER NICHT.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Walras‘sche gesetz ist somit eine identität.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Vorausgesetzt werden präferenzen im normalfall für jeden konsumenten und jeder konsument gibt sein gesamtes budget aus. 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Summierung ergibt 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nach umordnung erhalten wir </a:t>
            </a:r>
          </a:p>
          <a:p>
            <a:endParaRPr lang="de-DE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95178"/>
              </p:ext>
            </p:extLst>
          </p:nvPr>
        </p:nvGraphicFramePr>
        <p:xfrm>
          <a:off x="3723861" y="3879575"/>
          <a:ext cx="3525078" cy="347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9" name="Formel" r:id="rId3" imgW="4638697" imgH="524028" progId="Equation.3">
                  <p:embed/>
                </p:oleObj>
              </mc:Choice>
              <mc:Fallback>
                <p:oleObj name="Formel" r:id="rId3" imgW="4638697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3861" y="3879575"/>
                        <a:ext cx="3525078" cy="347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3080855"/>
              </p:ext>
            </p:extLst>
          </p:nvPr>
        </p:nvGraphicFramePr>
        <p:xfrm>
          <a:off x="3697357" y="3539368"/>
          <a:ext cx="3525078" cy="330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0" name="Formel" r:id="rId5" imgW="4791097" imgH="524028" progId="Equation.3">
                  <p:embed/>
                </p:oleObj>
              </mc:Choice>
              <mc:Fallback>
                <p:oleObj name="Formel" r:id="rId5" imgW="4791097" imgH="52402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7357" y="3539368"/>
                        <a:ext cx="3525078" cy="3302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5982092"/>
              </p:ext>
            </p:extLst>
          </p:nvPr>
        </p:nvGraphicFramePr>
        <p:xfrm>
          <a:off x="3670852" y="4412974"/>
          <a:ext cx="3578087" cy="649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1" name="Formel" r:id="rId7" imgW="4819784" imgH="1200031" progId="Equation.3">
                  <p:embed/>
                </p:oleObj>
              </mc:Choice>
              <mc:Fallback>
                <p:oleObj name="Formel" r:id="rId7" imgW="4819784" imgH="120003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0852" y="4412974"/>
                        <a:ext cx="3578087" cy="6493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1854012"/>
              </p:ext>
            </p:extLst>
          </p:nvPr>
        </p:nvGraphicFramePr>
        <p:xfrm>
          <a:off x="3445564" y="5602218"/>
          <a:ext cx="3591339" cy="67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" name="Formel" r:id="rId9" imgW="4619692" imgH="1200031" progId="Equation.3">
                  <p:embed/>
                </p:oleObj>
              </mc:Choice>
              <mc:Fallback>
                <p:oleObj name="Formel" r:id="rId9" imgW="4619692" imgH="1200031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5564" y="5602218"/>
                        <a:ext cx="3591339" cy="679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853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317899"/>
          </a:xfrm>
        </p:spPr>
        <p:txBody>
          <a:bodyPr/>
          <a:lstStyle/>
          <a:p>
            <a:r>
              <a:rPr lang="de-DE" dirty="0" smtClean="0"/>
              <a:t>Ein </a:t>
            </a:r>
            <a:r>
              <a:rPr lang="de-DE" dirty="0" err="1" smtClean="0"/>
              <a:t>beispiel</a:t>
            </a:r>
            <a:r>
              <a:rPr lang="de-DE" dirty="0" smtClean="0"/>
              <a:t> mit 2 konsumenten und 2 Gütern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 konsumenten, A und B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Sie haben die folgenden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ausstattungen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l-GR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de-AT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gütern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1 und 2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und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Zum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beispiel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und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Insgesamt gibt es somit 8 Einheiten von Gut 1 und 6 Einheiten von Gut 2.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anschauliche Darstellung ist das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edgeworth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-Diagramm.</a:t>
            </a:r>
          </a:p>
          <a:p>
            <a:endParaRPr lang="de-DE" b="0" dirty="0" smtClean="0"/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7715145"/>
              </p:ext>
            </p:extLst>
          </p:nvPr>
        </p:nvGraphicFramePr>
        <p:xfrm>
          <a:off x="2120346" y="3104459"/>
          <a:ext cx="1995279" cy="380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" name="Formel" r:id="rId3" imgW="2448082" imgH="524028" progId="Equation.3">
                  <p:embed/>
                </p:oleObj>
              </mc:Choice>
              <mc:Fallback>
                <p:oleObj name="Formel" r:id="rId3" imgW="2448082" imgH="52402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346" y="3104459"/>
                        <a:ext cx="1995279" cy="380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3389626"/>
              </p:ext>
            </p:extLst>
          </p:nvPr>
        </p:nvGraphicFramePr>
        <p:xfrm>
          <a:off x="5155855" y="3061253"/>
          <a:ext cx="1894301" cy="437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" name="Formel" r:id="rId5" imgW="2409713" imgH="524028" progId="Equation.3">
                  <p:embed/>
                </p:oleObj>
              </mc:Choice>
              <mc:Fallback>
                <p:oleObj name="Formel" r:id="rId5" imgW="2409713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5855" y="3061253"/>
                        <a:ext cx="1894301" cy="4373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7732230"/>
              </p:ext>
            </p:extLst>
          </p:nvPr>
        </p:nvGraphicFramePr>
        <p:xfrm>
          <a:off x="2623930" y="4132470"/>
          <a:ext cx="1373741" cy="386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" name="Formel" r:id="rId7" imgW="1686082" imgH="514350" progId="Equation.3">
                  <p:embed/>
                </p:oleObj>
              </mc:Choice>
              <mc:Fallback>
                <p:oleObj name="Formel" r:id="rId7" imgW="1686082" imgH="51435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3930" y="4132470"/>
                        <a:ext cx="1373741" cy="3865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5057743"/>
              </p:ext>
            </p:extLst>
          </p:nvPr>
        </p:nvGraphicFramePr>
        <p:xfrm>
          <a:off x="5353879" y="4121427"/>
          <a:ext cx="1338470" cy="397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" name="Formel" r:id="rId9" imgW="1724092" imgH="514350" progId="Equation.3">
                  <p:embed/>
                </p:oleObj>
              </mc:Choice>
              <mc:Fallback>
                <p:oleObj name="Formel" r:id="rId9" imgW="1724092" imgH="514350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3879" y="4121427"/>
                        <a:ext cx="1338470" cy="3975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345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Implikationen des Walras‘schen </a:t>
            </a:r>
            <a:r>
              <a:rPr lang="de-DE" dirty="0" err="1" smtClean="0"/>
              <a:t>gesetzes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208282"/>
            <a:ext cx="8697417" cy="3768448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(im zwei-güter-Fall) der markt für ein gut im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gleichgewicht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ist, so muss der markt für das andere gut ebenfalls im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gleichgewicht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sein.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Analog dazu: wenn auf einem markt überschussangebot herrscht, so muss am anderen markt überschussnachfrage bestehen: wenn also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muss nach der walras‘schen identität gelten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 kann für mehr güter (Märkte) verallgemeinert werden.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5665459"/>
              </p:ext>
            </p:extLst>
          </p:nvPr>
        </p:nvGraphicFramePr>
        <p:xfrm>
          <a:off x="3445565" y="3884544"/>
          <a:ext cx="3566766" cy="382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8" name="Equation" r:id="rId3" imgW="4095795" imgH="562021" progId="Equation.3">
                  <p:embed/>
                </p:oleObj>
              </mc:Choice>
              <mc:Fallback>
                <p:oleObj name="Equation" r:id="rId3" imgW="4095795" imgH="56202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5565" y="3884544"/>
                        <a:ext cx="3566766" cy="3826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2123320"/>
              </p:ext>
            </p:extLst>
          </p:nvPr>
        </p:nvGraphicFramePr>
        <p:xfrm>
          <a:off x="3498574" y="4937056"/>
          <a:ext cx="3402426" cy="403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9" name="Equation" r:id="rId5" imgW="4105118" imgH="562021" progId="Equation.3">
                  <p:embed/>
                </p:oleObj>
              </mc:Choice>
              <mc:Fallback>
                <p:oleObj name="Equation" r:id="rId5" imgW="4105118" imgH="562021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8574" y="4937056"/>
                        <a:ext cx="3402426" cy="4035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969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3567" y="609753"/>
            <a:ext cx="8695857" cy="344403"/>
          </a:xfrm>
        </p:spPr>
        <p:txBody>
          <a:bodyPr/>
          <a:lstStyle/>
          <a:p>
            <a:r>
              <a:rPr lang="de-DE" dirty="0" smtClean="0"/>
              <a:t>Die </a:t>
            </a:r>
            <a:r>
              <a:rPr lang="de-DE" dirty="0" err="1" smtClean="0"/>
              <a:t>anfangsausstattung</a:t>
            </a:r>
            <a:r>
              <a:rPr lang="de-DE" dirty="0" smtClean="0"/>
              <a:t> im </a:t>
            </a:r>
            <a:r>
              <a:rPr lang="de-DE" dirty="0" err="1" smtClean="0"/>
              <a:t>edgeworth</a:t>
            </a:r>
            <a:r>
              <a:rPr lang="de-DE" dirty="0" smtClean="0"/>
              <a:t>-diagramm – </a:t>
            </a:r>
            <a:r>
              <a:rPr lang="de-DE" dirty="0" err="1" smtClean="0"/>
              <a:t>beispiel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46922"/>
            <a:ext cx="8697417" cy="5380381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16150" y="1739900"/>
            <a:ext cx="4664075" cy="3259138"/>
          </a:xfrm>
          <a:prstGeom prst="rect">
            <a:avLst/>
          </a:prstGeom>
          <a:noFill/>
          <a:ln w="508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15000" y="2876550"/>
            <a:ext cx="0" cy="2133600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2228850" y="2895600"/>
            <a:ext cx="3467100" cy="0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23"/>
          <p:cNvSpPr>
            <a:spLocks noChangeShapeType="1"/>
          </p:cNvSpPr>
          <p:nvPr/>
        </p:nvSpPr>
        <p:spPr bwMode="auto">
          <a:xfrm flipV="1">
            <a:off x="5711825" y="1727200"/>
            <a:ext cx="0" cy="1173163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24"/>
          <p:cNvSpPr>
            <a:spLocks noChangeShapeType="1"/>
          </p:cNvSpPr>
          <p:nvPr/>
        </p:nvSpPr>
        <p:spPr bwMode="auto">
          <a:xfrm flipH="1">
            <a:off x="5697538" y="2895600"/>
            <a:ext cx="1184275" cy="0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2133600" y="2800350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Oval 26"/>
          <p:cNvSpPr>
            <a:spLocks noChangeArrowheads="1"/>
          </p:cNvSpPr>
          <p:nvPr/>
        </p:nvSpPr>
        <p:spPr bwMode="auto">
          <a:xfrm>
            <a:off x="5626100" y="1644650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Oval 25"/>
          <p:cNvSpPr>
            <a:spLocks noChangeArrowheads="1"/>
          </p:cNvSpPr>
          <p:nvPr/>
        </p:nvSpPr>
        <p:spPr bwMode="auto">
          <a:xfrm>
            <a:off x="5580063" y="2752725"/>
            <a:ext cx="261937" cy="261938"/>
          </a:xfrm>
          <a:prstGeom prst="ellipse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Oval 27"/>
          <p:cNvSpPr>
            <a:spLocks noChangeArrowheads="1"/>
          </p:cNvSpPr>
          <p:nvPr/>
        </p:nvSpPr>
        <p:spPr bwMode="auto">
          <a:xfrm>
            <a:off x="6792913" y="2813050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5624513" y="4933950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827803" y="4850077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6778763" y="1388004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</a:p>
        </p:txBody>
      </p:sp>
      <p:sp>
        <p:nvSpPr>
          <p:cNvPr id="18" name="Rectangle 28"/>
          <p:cNvSpPr>
            <a:spLocks noChangeArrowheads="1"/>
          </p:cNvSpPr>
          <p:nvPr/>
        </p:nvSpPr>
        <p:spPr bwMode="auto">
          <a:xfrm>
            <a:off x="2551113" y="3279775"/>
            <a:ext cx="1731243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DIE ANFANGS-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AUSSTATTUNG</a:t>
            </a:r>
          </a:p>
        </p:txBody>
      </p:sp>
      <p:sp>
        <p:nvSpPr>
          <p:cNvPr id="19" name="Line 29"/>
          <p:cNvSpPr>
            <a:spLocks noChangeShapeType="1"/>
          </p:cNvSpPr>
          <p:nvPr/>
        </p:nvSpPr>
        <p:spPr bwMode="auto">
          <a:xfrm flipV="1">
            <a:off x="4386470" y="3048000"/>
            <a:ext cx="1161843" cy="555261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2205038" y="5688013"/>
            <a:ext cx="350678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Line 3"/>
          <p:cNvSpPr>
            <a:spLocks noChangeShapeType="1"/>
          </p:cNvSpPr>
          <p:nvPr/>
        </p:nvSpPr>
        <p:spPr bwMode="auto">
          <a:xfrm>
            <a:off x="2190750" y="6238875"/>
            <a:ext cx="47148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 useBgFill="1">
        <p:nvSpPr>
          <p:cNvPr id="22" name="Rectangle 18"/>
          <p:cNvSpPr>
            <a:spLocks noChangeArrowheads="1"/>
          </p:cNvSpPr>
          <p:nvPr/>
        </p:nvSpPr>
        <p:spPr bwMode="auto">
          <a:xfrm>
            <a:off x="3862387" y="5518415"/>
            <a:ext cx="299762" cy="339196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6</a:t>
            </a:r>
          </a:p>
        </p:txBody>
      </p:sp>
      <p:sp useBgFill="1">
        <p:nvSpPr>
          <p:cNvPr id="23" name="Rectangle 14"/>
          <p:cNvSpPr>
            <a:spLocks noChangeArrowheads="1"/>
          </p:cNvSpPr>
          <p:nvPr/>
        </p:nvSpPr>
        <p:spPr bwMode="auto">
          <a:xfrm>
            <a:off x="4506775" y="6069277"/>
            <a:ext cx="299762" cy="339196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8</a:t>
            </a:r>
          </a:p>
        </p:txBody>
      </p:sp>
      <p:sp>
        <p:nvSpPr>
          <p:cNvPr id="24" name="Line 15"/>
          <p:cNvSpPr>
            <a:spLocks noChangeShapeType="1"/>
          </p:cNvSpPr>
          <p:nvPr/>
        </p:nvSpPr>
        <p:spPr bwMode="auto">
          <a:xfrm>
            <a:off x="1433513" y="2881313"/>
            <a:ext cx="0" cy="211931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" name="Line 4"/>
          <p:cNvSpPr>
            <a:spLocks noChangeShapeType="1"/>
          </p:cNvSpPr>
          <p:nvPr/>
        </p:nvSpPr>
        <p:spPr bwMode="auto">
          <a:xfrm>
            <a:off x="958297" y="1771650"/>
            <a:ext cx="0" cy="33337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6" name="Line 21"/>
          <p:cNvSpPr>
            <a:spLocks noChangeShapeType="1"/>
          </p:cNvSpPr>
          <p:nvPr/>
        </p:nvSpPr>
        <p:spPr bwMode="auto">
          <a:xfrm flipH="1">
            <a:off x="5705475" y="1290638"/>
            <a:ext cx="11779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 useBgFill="1">
        <p:nvSpPr>
          <p:cNvPr id="27" name="Rectangle 16"/>
          <p:cNvSpPr>
            <a:spLocks noChangeArrowheads="1"/>
          </p:cNvSpPr>
          <p:nvPr/>
        </p:nvSpPr>
        <p:spPr bwMode="auto">
          <a:xfrm>
            <a:off x="1283632" y="3689350"/>
            <a:ext cx="299762" cy="339196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4</a:t>
            </a:r>
          </a:p>
        </p:txBody>
      </p:sp>
      <p:sp useBgFill="1">
        <p:nvSpPr>
          <p:cNvPr id="28" name="Rectangle 22"/>
          <p:cNvSpPr>
            <a:spLocks noChangeArrowheads="1"/>
          </p:cNvSpPr>
          <p:nvPr/>
        </p:nvSpPr>
        <p:spPr bwMode="auto">
          <a:xfrm>
            <a:off x="6137275" y="1107368"/>
            <a:ext cx="299762" cy="339196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</a:p>
        </p:txBody>
      </p:sp>
      <p:sp useBgFill="1">
        <p:nvSpPr>
          <p:cNvPr id="29" name="Rectangle 13"/>
          <p:cNvSpPr>
            <a:spLocks noChangeArrowheads="1"/>
          </p:cNvSpPr>
          <p:nvPr/>
        </p:nvSpPr>
        <p:spPr bwMode="auto">
          <a:xfrm>
            <a:off x="787808" y="3240295"/>
            <a:ext cx="299762" cy="339196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6</a:t>
            </a:r>
          </a:p>
        </p:txBody>
      </p:sp>
      <p:sp>
        <p:nvSpPr>
          <p:cNvPr id="30" name="Line 19"/>
          <p:cNvSpPr>
            <a:spLocks noChangeShapeType="1"/>
          </p:cNvSpPr>
          <p:nvPr/>
        </p:nvSpPr>
        <p:spPr bwMode="auto">
          <a:xfrm>
            <a:off x="7548563" y="1727200"/>
            <a:ext cx="0" cy="11779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 useBgFill="1">
        <p:nvSpPr>
          <p:cNvPr id="31" name="Rectangle 20"/>
          <p:cNvSpPr>
            <a:spLocks noChangeArrowheads="1"/>
          </p:cNvSpPr>
          <p:nvPr/>
        </p:nvSpPr>
        <p:spPr bwMode="auto">
          <a:xfrm>
            <a:off x="7432748" y="1976966"/>
            <a:ext cx="299762" cy="339196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6791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3567" y="609753"/>
            <a:ext cx="8695857" cy="344403"/>
          </a:xfrm>
        </p:spPr>
        <p:txBody>
          <a:bodyPr/>
          <a:lstStyle/>
          <a:p>
            <a:r>
              <a:rPr lang="de-DE" dirty="0" smtClean="0"/>
              <a:t>Die </a:t>
            </a:r>
            <a:r>
              <a:rPr lang="de-DE" dirty="0" err="1" smtClean="0"/>
              <a:t>anfangsausstattung</a:t>
            </a:r>
            <a:r>
              <a:rPr lang="de-DE" dirty="0" smtClean="0"/>
              <a:t> im </a:t>
            </a:r>
            <a:r>
              <a:rPr lang="de-DE" dirty="0" err="1" smtClean="0"/>
              <a:t>edgeworth</a:t>
            </a:r>
            <a:r>
              <a:rPr lang="de-DE" dirty="0" smtClean="0"/>
              <a:t>-diagramm – ALLGEMEIN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16150" y="1739900"/>
            <a:ext cx="4664075" cy="3259138"/>
          </a:xfrm>
          <a:prstGeom prst="rect">
            <a:avLst/>
          </a:prstGeom>
          <a:noFill/>
          <a:ln w="508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715000" y="2876550"/>
            <a:ext cx="0" cy="2133600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2228850" y="2895600"/>
            <a:ext cx="3467100" cy="0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23"/>
          <p:cNvSpPr>
            <a:spLocks noChangeShapeType="1"/>
          </p:cNvSpPr>
          <p:nvPr/>
        </p:nvSpPr>
        <p:spPr bwMode="auto">
          <a:xfrm flipV="1">
            <a:off x="5711825" y="1727200"/>
            <a:ext cx="0" cy="1173163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24"/>
          <p:cNvSpPr>
            <a:spLocks noChangeShapeType="1"/>
          </p:cNvSpPr>
          <p:nvPr/>
        </p:nvSpPr>
        <p:spPr bwMode="auto">
          <a:xfrm flipH="1">
            <a:off x="5697538" y="2895600"/>
            <a:ext cx="1184275" cy="0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2133600" y="2800350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Oval 26"/>
          <p:cNvSpPr>
            <a:spLocks noChangeArrowheads="1"/>
          </p:cNvSpPr>
          <p:nvPr/>
        </p:nvSpPr>
        <p:spPr bwMode="auto">
          <a:xfrm>
            <a:off x="5626100" y="1644650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Oval 25"/>
          <p:cNvSpPr>
            <a:spLocks noChangeArrowheads="1"/>
          </p:cNvSpPr>
          <p:nvPr/>
        </p:nvSpPr>
        <p:spPr bwMode="auto">
          <a:xfrm>
            <a:off x="5580063" y="2752725"/>
            <a:ext cx="261937" cy="261938"/>
          </a:xfrm>
          <a:prstGeom prst="ellipse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Oval 27"/>
          <p:cNvSpPr>
            <a:spLocks noChangeArrowheads="1"/>
          </p:cNvSpPr>
          <p:nvPr/>
        </p:nvSpPr>
        <p:spPr bwMode="auto">
          <a:xfrm>
            <a:off x="6792913" y="2813050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5624513" y="4933950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717675" y="4827588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6804025" y="1382575"/>
            <a:ext cx="476092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</a:p>
        </p:txBody>
      </p:sp>
      <p:sp>
        <p:nvSpPr>
          <p:cNvPr id="18" name="Rectangle 28"/>
          <p:cNvSpPr>
            <a:spLocks noChangeArrowheads="1"/>
          </p:cNvSpPr>
          <p:nvPr/>
        </p:nvSpPr>
        <p:spPr bwMode="auto">
          <a:xfrm>
            <a:off x="2551113" y="3279775"/>
            <a:ext cx="1731243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DIE ANFANGS-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AUSSTATTUNG</a:t>
            </a:r>
          </a:p>
        </p:txBody>
      </p:sp>
      <p:sp>
        <p:nvSpPr>
          <p:cNvPr id="19" name="Line 29"/>
          <p:cNvSpPr>
            <a:spLocks noChangeShapeType="1"/>
          </p:cNvSpPr>
          <p:nvPr/>
        </p:nvSpPr>
        <p:spPr bwMode="auto">
          <a:xfrm flipV="1">
            <a:off x="4418220" y="2998650"/>
            <a:ext cx="1161843" cy="555261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Line 4"/>
          <p:cNvSpPr>
            <a:spLocks noChangeShapeType="1"/>
          </p:cNvSpPr>
          <p:nvPr/>
        </p:nvSpPr>
        <p:spPr bwMode="auto">
          <a:xfrm>
            <a:off x="2190750" y="6238875"/>
            <a:ext cx="47148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7548563" y="1727200"/>
            <a:ext cx="0" cy="14271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" name="Line 10"/>
          <p:cNvSpPr>
            <a:spLocks noChangeShapeType="1"/>
          </p:cNvSpPr>
          <p:nvPr/>
        </p:nvSpPr>
        <p:spPr bwMode="auto">
          <a:xfrm>
            <a:off x="1433513" y="3154363"/>
            <a:ext cx="0" cy="184626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6" name="Line 5"/>
          <p:cNvSpPr>
            <a:spLocks noChangeShapeType="1"/>
          </p:cNvSpPr>
          <p:nvPr/>
        </p:nvSpPr>
        <p:spPr bwMode="auto">
          <a:xfrm>
            <a:off x="945045" y="1771650"/>
            <a:ext cx="0" cy="33337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25" name="Inhaltsplatzhalter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463819"/>
              </p:ext>
            </p:extLst>
          </p:nvPr>
        </p:nvGraphicFramePr>
        <p:xfrm>
          <a:off x="1272209" y="4077494"/>
          <a:ext cx="445466" cy="454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8" name="Formel" r:id="rId3" imgW="523897" imgH="524028" progId="Equation.3">
                  <p:embed/>
                </p:oleObj>
              </mc:Choice>
              <mc:Fallback>
                <p:oleObj name="Formel" r:id="rId3" imgW="523897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2209" y="4077494"/>
                        <a:ext cx="445466" cy="4547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1745759"/>
              </p:ext>
            </p:extLst>
          </p:nvPr>
        </p:nvGraphicFramePr>
        <p:xfrm>
          <a:off x="702365" y="2752725"/>
          <a:ext cx="450574" cy="1324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9" name="Formel" r:id="rId5" imgW="523897" imgH="1733377" progId="Equation.3">
                  <p:embed/>
                </p:oleObj>
              </mc:Choice>
              <mc:Fallback>
                <p:oleObj name="Formel" r:id="rId5" imgW="523897" imgH="1733377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365" y="2752725"/>
                        <a:ext cx="450574" cy="13247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Line 13"/>
          <p:cNvSpPr>
            <a:spLocks noChangeShapeType="1"/>
          </p:cNvSpPr>
          <p:nvPr/>
        </p:nvSpPr>
        <p:spPr bwMode="auto">
          <a:xfrm>
            <a:off x="2189163" y="5706746"/>
            <a:ext cx="350678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28" name="Objek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7350638"/>
              </p:ext>
            </p:extLst>
          </p:nvPr>
        </p:nvGraphicFramePr>
        <p:xfrm>
          <a:off x="4121425" y="5406886"/>
          <a:ext cx="409299" cy="477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0" name="Formel" r:id="rId7" imgW="523897" imgH="524028" progId="Equation.3">
                  <p:embed/>
                </p:oleObj>
              </mc:Choice>
              <mc:Fallback>
                <p:oleObj name="Formel" r:id="rId7" imgW="523897" imgH="524028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1425" y="5406886"/>
                        <a:ext cx="409299" cy="4770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k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865181"/>
              </p:ext>
            </p:extLst>
          </p:nvPr>
        </p:nvGraphicFramePr>
        <p:xfrm>
          <a:off x="3763617" y="5976730"/>
          <a:ext cx="1417983" cy="424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1" name="Formel" r:id="rId9" imgW="1390605" imgH="524028" progId="Equation.3">
                  <p:embed/>
                </p:oleObj>
              </mc:Choice>
              <mc:Fallback>
                <p:oleObj name="Formel" r:id="rId9" imgW="1390605" imgH="52402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3617" y="5976730"/>
                        <a:ext cx="1417983" cy="4240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Line 15"/>
          <p:cNvSpPr>
            <a:spLocks noChangeShapeType="1"/>
          </p:cNvSpPr>
          <p:nvPr/>
        </p:nvSpPr>
        <p:spPr bwMode="auto">
          <a:xfrm flipH="1">
            <a:off x="5705475" y="1290638"/>
            <a:ext cx="11779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31" name="Objek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1433613"/>
              </p:ext>
            </p:extLst>
          </p:nvPr>
        </p:nvGraphicFramePr>
        <p:xfrm>
          <a:off x="7376297" y="2001078"/>
          <a:ext cx="500877" cy="439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" name="Formel" r:id="rId11" imgW="485887" imgH="524028" progId="Equation.3">
                  <p:embed/>
                </p:oleObj>
              </mc:Choice>
              <mc:Fallback>
                <p:oleObj name="Formel" r:id="rId11" imgW="485887" imgH="524028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6297" y="2001078"/>
                        <a:ext cx="500877" cy="4397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" name="Objekt 20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000047"/>
              </p:ext>
            </p:extLst>
          </p:nvPr>
        </p:nvGraphicFramePr>
        <p:xfrm>
          <a:off x="6289675" y="1020417"/>
          <a:ext cx="376169" cy="547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3" name="Formel" r:id="rId13" imgW="485887" imgH="524028" progId="Equation.3">
                  <p:embed/>
                </p:oleObj>
              </mc:Choice>
              <mc:Fallback>
                <p:oleObj name="Formel" r:id="rId13" imgW="485887" imgH="524028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9675" y="1020417"/>
                        <a:ext cx="376169" cy="5471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942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DURCHFÜHRBARE ALLOKATIONEN – Algebraisch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ANFANGSAUSSTATTUNG IST IMMER EINE DURCHFÜHRBARE ALLOKATION.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ALLOKATION IST DURCHFÜHRBAR, WENN UND NUR WENN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0" dirty="0" smtClean="0"/>
              <a:t>			       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</a:p>
          <a:p>
            <a:endParaRPr lang="de-DE" b="0" dirty="0"/>
          </a:p>
          <a:p>
            <a:endParaRPr lang="de-DE" b="0" dirty="0" smtClean="0"/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6477421"/>
              </p:ext>
            </p:extLst>
          </p:nvPr>
        </p:nvGraphicFramePr>
        <p:xfrm>
          <a:off x="3047999" y="4518991"/>
          <a:ext cx="2544417" cy="437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" name="Formel" r:id="rId3" imgW="1193760" imgH="228600" progId="Equation.3">
                  <p:embed/>
                </p:oleObj>
              </mc:Choice>
              <mc:Fallback>
                <p:oleObj name="Formel" r:id="rId3" imgW="1193760" imgH="228600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7999" y="4518991"/>
                        <a:ext cx="2544417" cy="4373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6327562"/>
              </p:ext>
            </p:extLst>
          </p:nvPr>
        </p:nvGraphicFramePr>
        <p:xfrm>
          <a:off x="3021496" y="3750365"/>
          <a:ext cx="2491408" cy="371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" name="Formel" r:id="rId5" imgW="3028995" imgH="524028" progId="Equation.3">
                  <p:embed/>
                </p:oleObj>
              </mc:Choice>
              <mc:Fallback>
                <p:oleObj name="Formel" r:id="rId5" imgW="3028995" imgH="524028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1496" y="3750365"/>
                        <a:ext cx="2491408" cy="3710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822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3567" y="609753"/>
            <a:ext cx="8695857" cy="344403"/>
          </a:xfrm>
        </p:spPr>
        <p:txBody>
          <a:bodyPr/>
          <a:lstStyle/>
          <a:p>
            <a:r>
              <a:rPr lang="de-DE" dirty="0" smtClean="0"/>
              <a:t>Durchführbare </a:t>
            </a:r>
            <a:r>
              <a:rPr lang="de-DE" dirty="0" err="1" smtClean="0"/>
              <a:t>allokation</a:t>
            </a:r>
            <a:r>
              <a:rPr lang="de-DE" dirty="0" smtClean="0"/>
              <a:t>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16150" y="1739900"/>
            <a:ext cx="4664075" cy="3259138"/>
          </a:xfrm>
          <a:prstGeom prst="rect">
            <a:avLst/>
          </a:prstGeom>
          <a:noFill/>
          <a:ln w="508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Oval 25"/>
          <p:cNvSpPr>
            <a:spLocks noChangeArrowheads="1"/>
          </p:cNvSpPr>
          <p:nvPr/>
        </p:nvSpPr>
        <p:spPr bwMode="auto">
          <a:xfrm>
            <a:off x="5580063" y="2752725"/>
            <a:ext cx="261937" cy="261938"/>
          </a:xfrm>
          <a:prstGeom prst="ellipse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783215" y="4827588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6780903" y="1383127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</a:p>
        </p:txBody>
      </p:sp>
      <p:sp>
        <p:nvSpPr>
          <p:cNvPr id="18" name="Rectangle 28"/>
          <p:cNvSpPr>
            <a:spLocks noChangeArrowheads="1"/>
          </p:cNvSpPr>
          <p:nvPr/>
        </p:nvSpPr>
        <p:spPr bwMode="auto">
          <a:xfrm>
            <a:off x="3516121" y="1990293"/>
            <a:ext cx="1731243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DIE ANFANGS-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AUSSTATTUNG</a:t>
            </a:r>
          </a:p>
        </p:txBody>
      </p:sp>
      <p:sp>
        <p:nvSpPr>
          <p:cNvPr id="19" name="Line 29"/>
          <p:cNvSpPr>
            <a:spLocks noChangeShapeType="1"/>
          </p:cNvSpPr>
          <p:nvPr/>
        </p:nvSpPr>
        <p:spPr bwMode="auto">
          <a:xfrm>
            <a:off x="4394526" y="2589766"/>
            <a:ext cx="1214821" cy="239284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Line 4"/>
          <p:cNvSpPr>
            <a:spLocks noChangeShapeType="1"/>
          </p:cNvSpPr>
          <p:nvPr/>
        </p:nvSpPr>
        <p:spPr bwMode="auto">
          <a:xfrm>
            <a:off x="2190750" y="6238875"/>
            <a:ext cx="47148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6" name="Line 5"/>
          <p:cNvSpPr>
            <a:spLocks noChangeShapeType="1"/>
          </p:cNvSpPr>
          <p:nvPr/>
        </p:nvSpPr>
        <p:spPr bwMode="auto">
          <a:xfrm>
            <a:off x="945045" y="1771650"/>
            <a:ext cx="0" cy="33337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27" name="Objek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6463718"/>
              </p:ext>
            </p:extLst>
          </p:nvPr>
        </p:nvGraphicFramePr>
        <p:xfrm>
          <a:off x="715617" y="2717800"/>
          <a:ext cx="512918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4" name="Formel" r:id="rId3" imgW="523897" imgH="1733377" progId="Equation.3">
                  <p:embed/>
                </p:oleObj>
              </mc:Choice>
              <mc:Fallback>
                <p:oleObj name="Formel" r:id="rId3" imgW="523897" imgH="1733377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617" y="2717800"/>
                        <a:ext cx="512918" cy="122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k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2622363"/>
              </p:ext>
            </p:extLst>
          </p:nvPr>
        </p:nvGraphicFramePr>
        <p:xfrm>
          <a:off x="3869635" y="6003235"/>
          <a:ext cx="1377729" cy="397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" name="Formel" r:id="rId5" imgW="1390605" imgH="524028" progId="Equation.3">
                  <p:embed/>
                </p:oleObj>
              </mc:Choice>
              <mc:Fallback>
                <p:oleObj name="Formel" r:id="rId5" imgW="1390605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9635" y="6003235"/>
                        <a:ext cx="1377729" cy="3975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Line 7"/>
          <p:cNvSpPr>
            <a:spLocks noChangeShapeType="1"/>
          </p:cNvSpPr>
          <p:nvPr/>
        </p:nvSpPr>
        <p:spPr bwMode="auto">
          <a:xfrm flipH="1">
            <a:off x="2228850" y="2895600"/>
            <a:ext cx="34671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3" name="Line 15"/>
          <p:cNvSpPr>
            <a:spLocks noChangeShapeType="1"/>
          </p:cNvSpPr>
          <p:nvPr/>
        </p:nvSpPr>
        <p:spPr bwMode="auto">
          <a:xfrm flipH="1">
            <a:off x="5697538" y="2895600"/>
            <a:ext cx="118427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V="1">
            <a:off x="5711825" y="1727200"/>
            <a:ext cx="0" cy="117316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5715000" y="2876550"/>
            <a:ext cx="0" cy="21336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7" name="Line 23"/>
          <p:cNvSpPr>
            <a:spLocks noChangeShapeType="1"/>
          </p:cNvSpPr>
          <p:nvPr/>
        </p:nvSpPr>
        <p:spPr bwMode="auto">
          <a:xfrm>
            <a:off x="4225925" y="1741488"/>
            <a:ext cx="0" cy="3275012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8" name="Line 24"/>
          <p:cNvSpPr>
            <a:spLocks noChangeShapeType="1"/>
          </p:cNvSpPr>
          <p:nvPr/>
        </p:nvSpPr>
        <p:spPr bwMode="auto">
          <a:xfrm>
            <a:off x="2205038" y="3819525"/>
            <a:ext cx="4675187" cy="0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9" name="Oval 28"/>
          <p:cNvSpPr>
            <a:spLocks noChangeArrowheads="1"/>
          </p:cNvSpPr>
          <p:nvPr/>
        </p:nvSpPr>
        <p:spPr bwMode="auto">
          <a:xfrm>
            <a:off x="4125913" y="1644650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0" name="Oval 25"/>
          <p:cNvSpPr>
            <a:spLocks noChangeArrowheads="1"/>
          </p:cNvSpPr>
          <p:nvPr/>
        </p:nvSpPr>
        <p:spPr bwMode="auto">
          <a:xfrm>
            <a:off x="4079875" y="3681413"/>
            <a:ext cx="261938" cy="2619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1" name="Oval 27"/>
          <p:cNvSpPr>
            <a:spLocks noChangeArrowheads="1"/>
          </p:cNvSpPr>
          <p:nvPr/>
        </p:nvSpPr>
        <p:spPr bwMode="auto">
          <a:xfrm>
            <a:off x="2133600" y="3714750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2" name="Oval 29"/>
          <p:cNvSpPr>
            <a:spLocks noChangeArrowheads="1"/>
          </p:cNvSpPr>
          <p:nvPr/>
        </p:nvSpPr>
        <p:spPr bwMode="auto">
          <a:xfrm>
            <a:off x="6792913" y="3713163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3" name="Oval 26"/>
          <p:cNvSpPr>
            <a:spLocks noChangeArrowheads="1"/>
          </p:cNvSpPr>
          <p:nvPr/>
        </p:nvSpPr>
        <p:spPr bwMode="auto">
          <a:xfrm>
            <a:off x="4138613" y="4933950"/>
            <a:ext cx="171450" cy="17145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4" name="Line 11"/>
          <p:cNvSpPr>
            <a:spLocks noChangeShapeType="1"/>
          </p:cNvSpPr>
          <p:nvPr/>
        </p:nvSpPr>
        <p:spPr bwMode="auto">
          <a:xfrm>
            <a:off x="2205038" y="5688013"/>
            <a:ext cx="202088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5" name="Line 10"/>
          <p:cNvSpPr>
            <a:spLocks noChangeShapeType="1"/>
          </p:cNvSpPr>
          <p:nvPr/>
        </p:nvSpPr>
        <p:spPr bwMode="auto">
          <a:xfrm>
            <a:off x="1433513" y="3803650"/>
            <a:ext cx="0" cy="11969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6" name="Line 12"/>
          <p:cNvSpPr>
            <a:spLocks noChangeShapeType="1"/>
          </p:cNvSpPr>
          <p:nvPr/>
        </p:nvSpPr>
        <p:spPr bwMode="auto">
          <a:xfrm>
            <a:off x="7548563" y="1727200"/>
            <a:ext cx="0" cy="20907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7" name="Line 13"/>
          <p:cNvSpPr>
            <a:spLocks noChangeShapeType="1"/>
          </p:cNvSpPr>
          <p:nvPr/>
        </p:nvSpPr>
        <p:spPr bwMode="auto">
          <a:xfrm flipH="1">
            <a:off x="4225925" y="1290638"/>
            <a:ext cx="26574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Objek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4475997"/>
              </p:ext>
            </p:extLst>
          </p:nvPr>
        </p:nvGraphicFramePr>
        <p:xfrm>
          <a:off x="1249501" y="4267200"/>
          <a:ext cx="393770" cy="389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6" name="Formel" r:id="rId7" imgW="466882" imgH="524028" progId="Equation.3">
                  <p:embed/>
                </p:oleObj>
              </mc:Choice>
              <mc:Fallback>
                <p:oleObj name="Formel" r:id="rId7" imgW="466882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9501" y="4267200"/>
                        <a:ext cx="393770" cy="389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3275284"/>
              </p:ext>
            </p:extLst>
          </p:nvPr>
        </p:nvGraphicFramePr>
        <p:xfrm>
          <a:off x="3101008" y="5446643"/>
          <a:ext cx="415113" cy="437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" name="Formel" r:id="rId9" imgW="466882" imgH="524028" progId="Equation.3">
                  <p:embed/>
                </p:oleObj>
              </mc:Choice>
              <mc:Fallback>
                <p:oleObj name="Formel" r:id="rId9" imgW="466882" imgH="524028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1008" y="5446643"/>
                        <a:ext cx="415113" cy="4373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2277268"/>
              </p:ext>
            </p:extLst>
          </p:nvPr>
        </p:nvGraphicFramePr>
        <p:xfrm>
          <a:off x="7376299" y="2313780"/>
          <a:ext cx="376224" cy="458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8" name="Formel" r:id="rId11" imgW="428513" imgH="524028" progId="Equation.3">
                  <p:embed/>
                </p:oleObj>
              </mc:Choice>
              <mc:Fallback>
                <p:oleObj name="Formel" r:id="rId11" imgW="428513" imgH="524028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6299" y="2313780"/>
                        <a:ext cx="376224" cy="4587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kt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3256771"/>
              </p:ext>
            </p:extLst>
          </p:nvPr>
        </p:nvGraphicFramePr>
        <p:xfrm>
          <a:off x="5715000" y="1015966"/>
          <a:ext cx="472454" cy="46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9" name="Formel" r:id="rId13" imgW="428513" imgH="524028" progId="Equation.3">
                  <p:embed/>
                </p:oleObj>
              </mc:Choice>
              <mc:Fallback>
                <p:oleObj name="Formel" r:id="rId13" imgW="428513" imgH="524028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015966"/>
                        <a:ext cx="472454" cy="46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3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2837" y="503735"/>
            <a:ext cx="8695857" cy="317899"/>
          </a:xfrm>
        </p:spPr>
        <p:txBody>
          <a:bodyPr/>
          <a:lstStyle/>
          <a:p>
            <a:r>
              <a:rPr lang="de-DE" dirty="0" smtClean="0"/>
              <a:t>Präferenzen im Edgeworth-diagramm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833563" y="1238250"/>
            <a:ext cx="0" cy="411956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843088" y="5367338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 flipH="1">
            <a:off x="1104900" y="2200275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7262813" y="2192338"/>
            <a:ext cx="0" cy="4119562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Arc 13"/>
          <p:cNvSpPr>
            <a:spLocks/>
          </p:cNvSpPr>
          <p:nvPr/>
        </p:nvSpPr>
        <p:spPr bwMode="auto">
          <a:xfrm rot="10800000">
            <a:off x="2474913" y="2101850"/>
            <a:ext cx="3786187" cy="28336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508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Arc 23"/>
          <p:cNvSpPr>
            <a:spLocks/>
          </p:cNvSpPr>
          <p:nvPr/>
        </p:nvSpPr>
        <p:spPr bwMode="auto">
          <a:xfrm>
            <a:off x="1997075" y="2668588"/>
            <a:ext cx="4740275" cy="2571750"/>
          </a:xfrm>
          <a:custGeom>
            <a:avLst/>
            <a:gdLst>
              <a:gd name="T0" fmla="*/ 0 w 21607"/>
              <a:gd name="T1" fmla="*/ 0 h 21600"/>
              <a:gd name="T2" fmla="*/ 2147483647 w 21607"/>
              <a:gd name="T3" fmla="*/ 2147483647 h 21600"/>
              <a:gd name="T4" fmla="*/ 73928063 w 2160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7"/>
              <a:gd name="T10" fmla="*/ 0 h 21600"/>
              <a:gd name="T11" fmla="*/ 21607 w 2160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7" h="21600" fill="none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</a:path>
              <a:path w="21607" h="21600" stroke="0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  <a:lnTo>
                  <a:pt x="7" y="21600"/>
                </a:lnTo>
                <a:lnTo>
                  <a:pt x="0" y="0"/>
                </a:lnTo>
                <a:close/>
              </a:path>
            </a:pathLst>
          </a:custGeom>
          <a:noFill/>
          <a:ln w="508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5746750" y="4767263"/>
            <a:ext cx="261938" cy="261937"/>
          </a:xfrm>
          <a:prstGeom prst="ellipse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Oval 24"/>
          <p:cNvSpPr>
            <a:spLocks noChangeArrowheads="1"/>
          </p:cNvSpPr>
          <p:nvPr/>
        </p:nvSpPr>
        <p:spPr bwMode="auto">
          <a:xfrm>
            <a:off x="6199188" y="4148138"/>
            <a:ext cx="261937" cy="261937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 flipV="1">
            <a:off x="6326188" y="2193925"/>
            <a:ext cx="0" cy="20351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Line 22"/>
          <p:cNvSpPr>
            <a:spLocks noChangeShapeType="1"/>
          </p:cNvSpPr>
          <p:nvPr/>
        </p:nvSpPr>
        <p:spPr bwMode="auto">
          <a:xfrm>
            <a:off x="6378575" y="4240213"/>
            <a:ext cx="86677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 flipH="1">
            <a:off x="1830388" y="4914900"/>
            <a:ext cx="40830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5884863" y="4886325"/>
            <a:ext cx="0" cy="47625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1485954" y="5240338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7200149" y="1799523"/>
            <a:ext cx="508152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20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</a:p>
        </p:txBody>
      </p:sp>
      <p:graphicFrame>
        <p:nvGraphicFramePr>
          <p:cNvPr id="20" name="Inhaltsplatzhalt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923749"/>
              </p:ext>
            </p:extLst>
          </p:nvPr>
        </p:nvGraphicFramePr>
        <p:xfrm>
          <a:off x="7986713" y="5208588"/>
          <a:ext cx="362157" cy="476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2" name="Formel" r:id="rId3" imgW="466882" imgH="524028" progId="Equation.3">
                  <p:embed/>
                </p:oleObj>
              </mc:Choice>
              <mc:Fallback>
                <p:oleObj name="Formel" r:id="rId3" imgW="466882" imgH="524028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6713" y="5208588"/>
                        <a:ext cx="362157" cy="476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521973"/>
              </p:ext>
            </p:extLst>
          </p:nvPr>
        </p:nvGraphicFramePr>
        <p:xfrm>
          <a:off x="7346951" y="3829050"/>
          <a:ext cx="485084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3" name="Formel" r:id="rId5" imgW="485887" imgH="524028" progId="Equation.3">
                  <p:embed/>
                </p:oleObj>
              </mc:Choice>
              <mc:Fallback>
                <p:oleObj name="Formel" r:id="rId5" imgW="485887" imgH="524028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6951" y="3829050"/>
                        <a:ext cx="485084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k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2930667"/>
              </p:ext>
            </p:extLst>
          </p:nvPr>
        </p:nvGraphicFramePr>
        <p:xfrm>
          <a:off x="6100762" y="1603512"/>
          <a:ext cx="459063" cy="49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4" name="Formel" r:id="rId7" imgW="485887" imgH="524028" progId="Equation.3">
                  <p:embed/>
                </p:oleObj>
              </mc:Choice>
              <mc:Fallback>
                <p:oleObj name="Formel" r:id="rId7" imgW="485887" imgH="524028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0762" y="1603512"/>
                        <a:ext cx="459063" cy="49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6086403"/>
              </p:ext>
            </p:extLst>
          </p:nvPr>
        </p:nvGraphicFramePr>
        <p:xfrm>
          <a:off x="1444487" y="1073426"/>
          <a:ext cx="398600" cy="397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5" name="Formel" r:id="rId9" imgW="466882" imgH="524028" progId="Equation.3">
                  <p:embed/>
                </p:oleObj>
              </mc:Choice>
              <mc:Fallback>
                <p:oleObj name="Formel" r:id="rId9" imgW="466882" imgH="524028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487" y="1073426"/>
                        <a:ext cx="398600" cy="3975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3760355"/>
              </p:ext>
            </p:extLst>
          </p:nvPr>
        </p:nvGraphicFramePr>
        <p:xfrm>
          <a:off x="622852" y="1908526"/>
          <a:ext cx="482048" cy="437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6" name="Formel" r:id="rId11" imgW="428513" imgH="524028" progId="Equation.3">
                  <p:embed/>
                </p:oleObj>
              </mc:Choice>
              <mc:Fallback>
                <p:oleObj name="Formel" r:id="rId11" imgW="428513" imgH="524028" progId="Equation.3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52" y="1908526"/>
                        <a:ext cx="482048" cy="4371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2482760"/>
              </p:ext>
            </p:extLst>
          </p:nvPr>
        </p:nvGraphicFramePr>
        <p:xfrm>
          <a:off x="1232452" y="4571999"/>
          <a:ext cx="505860" cy="457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7" name="Formel" r:id="rId13" imgW="523897" imgH="524028" progId="Equation.3">
                  <p:embed/>
                </p:oleObj>
              </mc:Choice>
              <mc:Fallback>
                <p:oleObj name="Formel" r:id="rId13" imgW="523897" imgH="52402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2452" y="4571999"/>
                        <a:ext cx="505860" cy="4572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037067"/>
              </p:ext>
            </p:extLst>
          </p:nvPr>
        </p:nvGraphicFramePr>
        <p:xfrm>
          <a:off x="5645426" y="5435600"/>
          <a:ext cx="520424" cy="421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8" name="Formel" r:id="rId15" imgW="523897" imgH="524028" progId="Equation.3">
                  <p:embed/>
                </p:oleObj>
              </mc:Choice>
              <mc:Fallback>
                <p:oleObj name="Formel" r:id="rId15" imgW="523897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5426" y="5435600"/>
                        <a:ext cx="520424" cy="4218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3811041"/>
              </p:ext>
            </p:extLst>
          </p:nvPr>
        </p:nvGraphicFramePr>
        <p:xfrm>
          <a:off x="7076662" y="6145214"/>
          <a:ext cx="477078" cy="467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9" name="Formel" r:id="rId17" imgW="190440" imgH="228600" progId="Equation.3">
                  <p:embed/>
                </p:oleObj>
              </mc:Choice>
              <mc:Fallback>
                <p:oleObj name="Formel" r:id="rId17" imgW="190440" imgH="228600" progId="Equation.3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6662" y="6145214"/>
                        <a:ext cx="477078" cy="4676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853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pareto</a:t>
            </a:r>
            <a:r>
              <a:rPr lang="de-DE" dirty="0" smtClean="0"/>
              <a:t>-verbesserung und </a:t>
            </a:r>
            <a:r>
              <a:rPr lang="de-DE" dirty="0" err="1" smtClean="0"/>
              <a:t>pareto</a:t>
            </a:r>
            <a:r>
              <a:rPr lang="de-DE" dirty="0" smtClean="0"/>
              <a:t>-effizienz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0" dirty="0"/>
              <a:t/>
            </a:r>
            <a:br>
              <a:rPr lang="de-DE" b="0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reallokation der ausstattung, welche die wohlfahrt eines konsumenten erhöht, ohne die wohlfahrt eines anderen zu reduzieren, ist eine pareto-verbesserung.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wir tausch beobachten, so muss es sich dabei um pareto-verbesserungen handeln, da jeder konsument sich weigern könnte zu tauschen.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Zwei fragen: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wo finden wir pareto-verbesserungen?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wo wird das endergebnis des tausches liegen?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638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3323" y="450727"/>
            <a:ext cx="8695857" cy="331151"/>
          </a:xfrm>
        </p:spPr>
        <p:txBody>
          <a:bodyPr/>
          <a:lstStyle/>
          <a:p>
            <a:r>
              <a:rPr lang="de-DE" dirty="0" smtClean="0"/>
              <a:t>Pareto-verbesserungen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10266" y="6475038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 flipH="1">
            <a:off x="1079500" y="2560638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2262188" y="1000125"/>
            <a:ext cx="0" cy="411956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7237413" y="2551113"/>
            <a:ext cx="0" cy="381000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2271713" y="5129213"/>
            <a:ext cx="61436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Arc 23"/>
          <p:cNvSpPr>
            <a:spLocks/>
          </p:cNvSpPr>
          <p:nvPr/>
        </p:nvSpPr>
        <p:spPr bwMode="auto">
          <a:xfrm rot="10800000">
            <a:off x="2903538" y="1901825"/>
            <a:ext cx="3786187" cy="28336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76200" cap="rnd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Arc 24"/>
          <p:cNvSpPr>
            <a:spLocks/>
          </p:cNvSpPr>
          <p:nvPr/>
        </p:nvSpPr>
        <p:spPr bwMode="auto">
          <a:xfrm>
            <a:off x="1971675" y="3081338"/>
            <a:ext cx="4740275" cy="2571750"/>
          </a:xfrm>
          <a:custGeom>
            <a:avLst/>
            <a:gdLst>
              <a:gd name="T0" fmla="*/ 0 w 21607"/>
              <a:gd name="T1" fmla="*/ 0 h 21600"/>
              <a:gd name="T2" fmla="*/ 2147483647 w 21607"/>
              <a:gd name="T3" fmla="*/ 2147483647 h 21600"/>
              <a:gd name="T4" fmla="*/ 73928063 w 2160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7"/>
              <a:gd name="T10" fmla="*/ 0 h 21600"/>
              <a:gd name="T11" fmla="*/ 21607 w 2160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7" h="21600" fill="none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</a:path>
              <a:path w="21607" h="21600" stroke="0" extrusionOk="0">
                <a:moveTo>
                  <a:pt x="0" y="0"/>
                </a:moveTo>
                <a:cubicBezTo>
                  <a:pt x="2" y="0"/>
                  <a:pt x="4" y="-1"/>
                  <a:pt x="7" y="-1"/>
                </a:cubicBezTo>
                <a:cubicBezTo>
                  <a:pt x="11936" y="-1"/>
                  <a:pt x="21607" y="9670"/>
                  <a:pt x="21607" y="21600"/>
                </a:cubicBezTo>
                <a:lnTo>
                  <a:pt x="7" y="21600"/>
                </a:lnTo>
                <a:lnTo>
                  <a:pt x="0" y="0"/>
                </a:lnTo>
                <a:close/>
              </a:path>
            </a:pathLst>
          </a:custGeom>
          <a:noFill/>
          <a:ln w="762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Freeform 28"/>
          <p:cNvSpPr>
            <a:spLocks/>
          </p:cNvSpPr>
          <p:nvPr/>
        </p:nvSpPr>
        <p:spPr bwMode="auto">
          <a:xfrm>
            <a:off x="3352800" y="3187700"/>
            <a:ext cx="3028950" cy="1517650"/>
          </a:xfrm>
          <a:custGeom>
            <a:avLst/>
            <a:gdLst>
              <a:gd name="T0" fmla="*/ 0 w 1908"/>
              <a:gd name="T1" fmla="*/ 0 h 956"/>
              <a:gd name="T2" fmla="*/ 322580000 w 1908"/>
              <a:gd name="T3" fmla="*/ 443547500 h 956"/>
              <a:gd name="T4" fmla="*/ 735885625 w 1908"/>
              <a:gd name="T5" fmla="*/ 836691875 h 956"/>
              <a:gd name="T6" fmla="*/ 1189513750 w 1908"/>
              <a:gd name="T7" fmla="*/ 1209675000 h 956"/>
              <a:gd name="T8" fmla="*/ 1764109375 w 1908"/>
              <a:gd name="T9" fmla="*/ 1542335625 h 956"/>
              <a:gd name="T10" fmla="*/ 2147483647 w 1908"/>
              <a:gd name="T11" fmla="*/ 1844754375 h 956"/>
              <a:gd name="T12" fmla="*/ 2147483647 w 1908"/>
              <a:gd name="T13" fmla="*/ 2026205625 h 956"/>
              <a:gd name="T14" fmla="*/ 2147483647 w 1908"/>
              <a:gd name="T15" fmla="*/ 2147483647 h 956"/>
              <a:gd name="T16" fmla="*/ 2147483647 w 1908"/>
              <a:gd name="T17" fmla="*/ 2147483647 h 956"/>
              <a:gd name="T18" fmla="*/ 2147483647 w 1908"/>
              <a:gd name="T19" fmla="*/ 2147483647 h 956"/>
              <a:gd name="T20" fmla="*/ 2147483647 w 1908"/>
              <a:gd name="T21" fmla="*/ 1925399375 h 956"/>
              <a:gd name="T22" fmla="*/ 2147483647 w 1908"/>
              <a:gd name="T23" fmla="*/ 1512093750 h 956"/>
              <a:gd name="T24" fmla="*/ 2147483647 w 1908"/>
              <a:gd name="T25" fmla="*/ 1189513750 h 956"/>
              <a:gd name="T26" fmla="*/ 2147483647 w 1908"/>
              <a:gd name="T27" fmla="*/ 897175625 h 956"/>
              <a:gd name="T28" fmla="*/ 2147483647 w 1908"/>
              <a:gd name="T29" fmla="*/ 635079375 h 956"/>
              <a:gd name="T30" fmla="*/ 1713706250 w 1908"/>
              <a:gd name="T31" fmla="*/ 433466875 h 956"/>
              <a:gd name="T32" fmla="*/ 1108868750 w 1908"/>
              <a:gd name="T33" fmla="*/ 252015625 h 956"/>
              <a:gd name="T34" fmla="*/ 675401875 w 1908"/>
              <a:gd name="T35" fmla="*/ 131048125 h 956"/>
              <a:gd name="T36" fmla="*/ 0 w 1908"/>
              <a:gd name="T37" fmla="*/ 0 h 95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908"/>
              <a:gd name="T58" fmla="*/ 0 h 956"/>
              <a:gd name="T59" fmla="*/ 1908 w 1908"/>
              <a:gd name="T60" fmla="*/ 956 h 95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908" h="956">
                <a:moveTo>
                  <a:pt x="0" y="0"/>
                </a:moveTo>
                <a:lnTo>
                  <a:pt x="128" y="176"/>
                </a:lnTo>
                <a:lnTo>
                  <a:pt x="292" y="332"/>
                </a:lnTo>
                <a:lnTo>
                  <a:pt x="472" y="480"/>
                </a:lnTo>
                <a:lnTo>
                  <a:pt x="700" y="612"/>
                </a:lnTo>
                <a:lnTo>
                  <a:pt x="928" y="732"/>
                </a:lnTo>
                <a:lnTo>
                  <a:pt x="1136" y="804"/>
                </a:lnTo>
                <a:lnTo>
                  <a:pt x="1432" y="888"/>
                </a:lnTo>
                <a:lnTo>
                  <a:pt x="1688" y="932"/>
                </a:lnTo>
                <a:lnTo>
                  <a:pt x="1908" y="956"/>
                </a:lnTo>
                <a:lnTo>
                  <a:pt x="1736" y="764"/>
                </a:lnTo>
                <a:lnTo>
                  <a:pt x="1536" y="600"/>
                </a:lnTo>
                <a:lnTo>
                  <a:pt x="1348" y="472"/>
                </a:lnTo>
                <a:lnTo>
                  <a:pt x="1132" y="356"/>
                </a:lnTo>
                <a:lnTo>
                  <a:pt x="912" y="252"/>
                </a:lnTo>
                <a:lnTo>
                  <a:pt x="680" y="172"/>
                </a:lnTo>
                <a:lnTo>
                  <a:pt x="440" y="100"/>
                </a:lnTo>
                <a:lnTo>
                  <a:pt x="268" y="5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 flipV="1">
            <a:off x="6300788" y="2578100"/>
            <a:ext cx="0" cy="20351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6313488" y="4648200"/>
            <a:ext cx="0" cy="47625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6353175" y="4687888"/>
            <a:ext cx="86677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 flipH="1">
            <a:off x="2259013" y="4676775"/>
            <a:ext cx="40830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9" name="Inhaltsplatzhalt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606468"/>
              </p:ext>
            </p:extLst>
          </p:nvPr>
        </p:nvGraphicFramePr>
        <p:xfrm>
          <a:off x="8415339" y="4886326"/>
          <a:ext cx="410610" cy="484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7" name="Formel" r:id="rId3" imgW="466882" imgH="524028" progId="Equation.3">
                  <p:embed/>
                </p:oleObj>
              </mc:Choice>
              <mc:Fallback>
                <p:oleObj name="Formel" r:id="rId3" imgW="466882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5339" y="4886326"/>
                        <a:ext cx="410610" cy="4848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084172"/>
              </p:ext>
            </p:extLst>
          </p:nvPr>
        </p:nvGraphicFramePr>
        <p:xfrm>
          <a:off x="7321551" y="4367213"/>
          <a:ext cx="457476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" name="Formel" r:id="rId5" imgW="485887" imgH="524028" progId="Equation.3">
                  <p:embed/>
                </p:oleObj>
              </mc:Choice>
              <mc:Fallback>
                <p:oleObj name="Formel" r:id="rId5" imgW="48588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1551" y="4367213"/>
                        <a:ext cx="457476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7145338" y="2092325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1765300" y="4970463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graphicFrame>
        <p:nvGraphicFramePr>
          <p:cNvPr id="21" name="Objek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7076519"/>
              </p:ext>
            </p:extLst>
          </p:nvPr>
        </p:nvGraphicFramePr>
        <p:xfrm>
          <a:off x="6075362" y="2092325"/>
          <a:ext cx="457959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9" name="Formel" r:id="rId7" imgW="485887" imgH="524028" progId="Equation.3">
                  <p:embed/>
                </p:oleObj>
              </mc:Choice>
              <mc:Fallback>
                <p:oleObj name="Formel" r:id="rId7" imgW="48588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5362" y="2092325"/>
                        <a:ext cx="457959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4291274"/>
              </p:ext>
            </p:extLst>
          </p:nvPr>
        </p:nvGraphicFramePr>
        <p:xfrm>
          <a:off x="1765300" y="1000125"/>
          <a:ext cx="382588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0" name="Formel" r:id="rId9" imgW="466882" imgH="524028" progId="Equation.3">
                  <p:embed/>
                </p:oleObj>
              </mc:Choice>
              <mc:Fallback>
                <p:oleObj name="Formel" r:id="rId9" imgW="466882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1000125"/>
                        <a:ext cx="382588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2808067"/>
              </p:ext>
            </p:extLst>
          </p:nvPr>
        </p:nvGraphicFramePr>
        <p:xfrm>
          <a:off x="649356" y="2199861"/>
          <a:ext cx="417443" cy="457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1" name="Formel" r:id="rId11" imgW="428513" imgH="524028" progId="Equation.3">
                  <p:embed/>
                </p:oleObj>
              </mc:Choice>
              <mc:Fallback>
                <p:oleObj name="Formel" r:id="rId11" imgW="428513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356" y="2199861"/>
                        <a:ext cx="417443" cy="4576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1479434"/>
              </p:ext>
            </p:extLst>
          </p:nvPr>
        </p:nvGraphicFramePr>
        <p:xfrm>
          <a:off x="1643270" y="4367212"/>
          <a:ext cx="523668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2" name="Formel" r:id="rId13" imgW="523897" imgH="524028" progId="Equation.3">
                  <p:embed/>
                </p:oleObj>
              </mc:Choice>
              <mc:Fallback>
                <p:oleObj name="Formel" r:id="rId13" imgW="52389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270" y="4367212"/>
                        <a:ext cx="523668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5325423"/>
              </p:ext>
            </p:extLst>
          </p:nvPr>
        </p:nvGraphicFramePr>
        <p:xfrm>
          <a:off x="6056244" y="5197475"/>
          <a:ext cx="538232" cy="528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3" name="Formel" r:id="rId15" imgW="523897" imgH="524028" progId="Equation.3">
                  <p:embed/>
                </p:oleObj>
              </mc:Choice>
              <mc:Fallback>
                <p:oleObj name="Formel" r:id="rId15" imgW="523897" imgH="52402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6244" y="5197475"/>
                        <a:ext cx="538232" cy="5280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1180817" y="5388552"/>
            <a:ext cx="3686458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DIE MENGE PARETO-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VERBESSERNDER ALLOKATIONEN</a:t>
            </a:r>
            <a:endParaRPr lang="en-US" altLang="de-DE" sz="1600" dirty="0"/>
          </a:p>
        </p:txBody>
      </p:sp>
      <p:sp>
        <p:nvSpPr>
          <p:cNvPr id="33" name="Line 27"/>
          <p:cNvSpPr>
            <a:spLocks noChangeShapeType="1"/>
          </p:cNvSpPr>
          <p:nvPr/>
        </p:nvSpPr>
        <p:spPr bwMode="auto">
          <a:xfrm flipV="1">
            <a:off x="3829878" y="3929062"/>
            <a:ext cx="1146935" cy="1724025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8" name="Oval 25"/>
          <p:cNvSpPr>
            <a:spLocks noChangeArrowheads="1"/>
          </p:cNvSpPr>
          <p:nvPr/>
        </p:nvSpPr>
        <p:spPr bwMode="auto">
          <a:xfrm>
            <a:off x="6173788" y="4532313"/>
            <a:ext cx="261937" cy="26193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475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801</Words>
  <Application>Microsoft Office PowerPoint</Application>
  <PresentationFormat>A4-Papier (210x297 mm)</PresentationFormat>
  <Paragraphs>157</Paragraphs>
  <Slides>20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9" baseType="lpstr">
      <vt:lpstr>Times New Roman</vt:lpstr>
      <vt:lpstr>Symbol</vt:lpstr>
      <vt:lpstr>Arial</vt:lpstr>
      <vt:lpstr>Wingdings 3</vt:lpstr>
      <vt:lpstr>Monotype Sorts</vt:lpstr>
      <vt:lpstr>ＭＳ Ｐゴシック</vt:lpstr>
      <vt:lpstr>2015_deGruyter_ppt_screen_template_Arial</vt:lpstr>
      <vt:lpstr>Formel</vt:lpstr>
      <vt:lpstr>Equation</vt:lpstr>
      <vt:lpstr>32. kapitel</vt:lpstr>
      <vt:lpstr>Ein beispiel mit 2 konsumenten und 2 Gütern</vt:lpstr>
      <vt:lpstr>Die anfangsausstattung im edgeworth-diagramm – beispiel </vt:lpstr>
      <vt:lpstr>Die anfangsausstattung im edgeworth-diagramm – ALLGEMEIN </vt:lpstr>
      <vt:lpstr>DURCHFÜHRBARE ALLOKATIONEN – Algebraisch </vt:lpstr>
      <vt:lpstr>Durchführbare allokation – grafisch </vt:lpstr>
      <vt:lpstr>Präferenzen im Edgeworth-diagramm</vt:lpstr>
      <vt:lpstr>pareto-verbesserung und pareto-effizienz </vt:lpstr>
      <vt:lpstr>Pareto-verbesserungen</vt:lpstr>
      <vt:lpstr>  PARETO-EFFIZIENZ </vt:lpstr>
      <vt:lpstr>Pareto-effizienz – die kontraktkurve  </vt:lpstr>
      <vt:lpstr>Pareto-OPTIMALITÄT: DIE KONTRAKTKURVE </vt:lpstr>
      <vt:lpstr>TAUSCH AUF WETTBEWERBSMärkten </vt:lpstr>
      <vt:lpstr>Pareto-OPTIMALITÄT: tausch bei wettbewerb – grafisch  </vt:lpstr>
      <vt:lpstr>DAS ERSTE Theorem der Wohlfahrtsökonomie</vt:lpstr>
      <vt:lpstr>Das zweite Theorem der Wohlfahrtsökonomie </vt:lpstr>
      <vt:lpstr>Pareto-OPTIMALITÄT: tausch bei wettbewerb – grafisch  </vt:lpstr>
      <vt:lpstr>Nicht durch wettbewerb erreichbare allokation </vt:lpstr>
      <vt:lpstr>WALRAS‘SCHES GESETZ</vt:lpstr>
      <vt:lpstr>Implikationen des Walras‘schen gesetzes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2016-08-17T10:47:08Z</dcterms:modified>
</cp:coreProperties>
</file>